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8" r:id="rId3"/>
    <p:sldId id="273" r:id="rId4"/>
    <p:sldId id="275" r:id="rId5"/>
    <p:sldId id="274" r:id="rId6"/>
    <p:sldId id="277" r:id="rId7"/>
    <p:sldId id="268" r:id="rId8"/>
    <p:sldId id="259" r:id="rId9"/>
    <p:sldId id="257" r:id="rId10"/>
    <p:sldId id="260" r:id="rId11"/>
    <p:sldId id="272" r:id="rId12"/>
    <p:sldId id="269" r:id="rId13"/>
    <p:sldId id="270" r:id="rId14"/>
    <p:sldId id="276"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76"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E66DA5-7751-4D3D-B753-58DF3B418763}"/>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11" name="Straight Connector 10">
            <a:extLst>
              <a:ext uri="{FF2B5EF4-FFF2-40B4-BE49-F238E27FC236}">
                <a16:creationId xmlns:a16="http://schemas.microsoft.com/office/drawing/2014/main" xmlns=""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4906492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16F6F2-8269-4B80-8EE3-81FEE0F9DFA6}"/>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5" name="Footer Placeholder 4">
            <a:extLst>
              <a:ext uri="{FF2B5EF4-FFF2-40B4-BE49-F238E27FC236}">
                <a16:creationId xmlns:a16="http://schemas.microsoft.com/office/drawing/2014/main" xmlns=""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1752B0-ACEC-49EF-8131-FCF35BC5CD35}"/>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xmlns=""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886928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A074FE-F1B4-421F-A66E-FA351C8F99E9}"/>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5" name="Footer Placeholder 4">
            <a:extLst>
              <a:ext uri="{FF2B5EF4-FFF2-40B4-BE49-F238E27FC236}">
                <a16:creationId xmlns:a16="http://schemas.microsoft.com/office/drawing/2014/main" xmlns=""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FB3FEF-8252-49FD-82F2-3E5FABC65F9A}"/>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xmlns=""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790873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7BB2D-4E2C-4490-A2A3-4B68BCC5D2F9}"/>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5" name="Footer Placeholder 4">
            <a:extLst>
              <a:ext uri="{FF2B5EF4-FFF2-40B4-BE49-F238E27FC236}">
                <a16:creationId xmlns:a16="http://schemas.microsoft.com/office/drawing/2014/main" xmlns=""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66FD4D-815A-431C-ADEF-DE6F236F617F}"/>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7" name="Straight Connector 6">
            <a:extLst>
              <a:ext uri="{FF2B5EF4-FFF2-40B4-BE49-F238E27FC236}">
                <a16:creationId xmlns:a16="http://schemas.microsoft.com/office/drawing/2014/main" xmlns=""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6687976"/>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A58988-AD39-4AE9-8E6A-0907F0BE2673}"/>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5" name="Footer Placeholder 4">
            <a:extLst>
              <a:ext uri="{FF2B5EF4-FFF2-40B4-BE49-F238E27FC236}">
                <a16:creationId xmlns:a16="http://schemas.microsoft.com/office/drawing/2014/main" xmlns=""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21C8A6-777F-496D-8620-AE52BFC33FC4}"/>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9" name="Straight Connector 8">
            <a:extLst>
              <a:ext uri="{FF2B5EF4-FFF2-40B4-BE49-F238E27FC236}">
                <a16:creationId xmlns:a16="http://schemas.microsoft.com/office/drawing/2014/main" xmlns=""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7876467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D8FDCB-69DA-4A8F-8B91-5CFF77897C27}"/>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6" name="Footer Placeholder 5">
            <a:extLst>
              <a:ext uri="{FF2B5EF4-FFF2-40B4-BE49-F238E27FC236}">
                <a16:creationId xmlns:a16="http://schemas.microsoft.com/office/drawing/2014/main" xmlns=""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2596A6-734E-4AE0-BFB8-3089137BF8E8}"/>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xmlns=""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7373890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6B3EF2-2C04-480F-A570-14E520DD00DE}"/>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8" name="Footer Placeholder 7">
            <a:extLst>
              <a:ext uri="{FF2B5EF4-FFF2-40B4-BE49-F238E27FC236}">
                <a16:creationId xmlns:a16="http://schemas.microsoft.com/office/drawing/2014/main" xmlns=""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A75FE3-6719-4790-AA00-251BC2A6E5AF}"/>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10" name="Straight Connector 9">
            <a:extLst>
              <a:ext uri="{FF2B5EF4-FFF2-40B4-BE49-F238E27FC236}">
                <a16:creationId xmlns:a16="http://schemas.microsoft.com/office/drawing/2014/main" xmlns=""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5994955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6" name="Straight Connector 5">
            <a:extLst>
              <a:ext uri="{FF2B5EF4-FFF2-40B4-BE49-F238E27FC236}">
                <a16:creationId xmlns:a16="http://schemas.microsoft.com/office/drawing/2014/main" xmlns=""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6023537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FF36D6-399B-43E3-84DD-9FC5119ECCE9}"/>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3" name="Footer Placeholder 2">
            <a:extLst>
              <a:ext uri="{FF2B5EF4-FFF2-40B4-BE49-F238E27FC236}">
                <a16:creationId xmlns:a16="http://schemas.microsoft.com/office/drawing/2014/main" xmlns=""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1F40F0-9909-442F-BBA4-409D061ED027}"/>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5" name="Straight Connector 4">
            <a:extLst>
              <a:ext uri="{FF2B5EF4-FFF2-40B4-BE49-F238E27FC236}">
                <a16:creationId xmlns:a16="http://schemas.microsoft.com/office/drawing/2014/main" xmlns=""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1386231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6AACE-FAFB-4934-8E3C-AB5B216353D8}"/>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6" name="Footer Placeholder 5">
            <a:extLst>
              <a:ext uri="{FF2B5EF4-FFF2-40B4-BE49-F238E27FC236}">
                <a16:creationId xmlns:a16="http://schemas.microsoft.com/office/drawing/2014/main" xmlns=""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59BAC9-F101-4394-BBA4-3D21A3497126}"/>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xmlns=""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6471455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0C4E9A-CA29-4CCD-ACFA-B29F80FBA163}"/>
              </a:ext>
            </a:extLst>
          </p:cNvPr>
          <p:cNvSpPr>
            <a:spLocks noGrp="1"/>
          </p:cNvSpPr>
          <p:nvPr>
            <p:ph type="dt" sz="half" idx="10"/>
          </p:nvPr>
        </p:nvSpPr>
        <p:spPr/>
        <p:txBody>
          <a:bodyPr/>
          <a:lstStyle/>
          <a:p>
            <a:fld id="{6A4B53A7-3209-46A6-9454-F38EAC8F11E7}" type="datetimeFigureOut">
              <a:rPr lang="en-US" smtClean="0"/>
              <a:pPr/>
              <a:t>11/15/2024</a:t>
            </a:fld>
            <a:endParaRPr lang="en-US"/>
          </a:p>
        </p:txBody>
      </p:sp>
      <p:sp>
        <p:nvSpPr>
          <p:cNvPr id="6" name="Footer Placeholder 5">
            <a:extLst>
              <a:ext uri="{FF2B5EF4-FFF2-40B4-BE49-F238E27FC236}">
                <a16:creationId xmlns:a16="http://schemas.microsoft.com/office/drawing/2014/main" xmlns=""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2F18F1-E27E-470E-AE13-4755DEE63A32}"/>
              </a:ext>
            </a:extLst>
          </p:cNvPr>
          <p:cNvSpPr>
            <a:spLocks noGrp="1"/>
          </p:cNvSpPr>
          <p:nvPr>
            <p:ph type="sldNum" sz="quarter" idx="12"/>
          </p:nvPr>
        </p:nvSpPr>
        <p:spPr/>
        <p:txBody>
          <a:bodyPr/>
          <a:lstStyle/>
          <a:p>
            <a:fld id="{27CE633F-9882-4A5C-83A2-1109D0C73261}" type="slidenum">
              <a:rPr lang="en-US" smtClean="0"/>
              <a:pPr/>
              <a:t>‹#›</a:t>
            </a:fld>
            <a:endParaRPr lang="en-US"/>
          </a:p>
        </p:txBody>
      </p:sp>
      <p:cxnSp>
        <p:nvCxnSpPr>
          <p:cNvPr id="8" name="Straight Connector 7">
            <a:extLst>
              <a:ext uri="{FF2B5EF4-FFF2-40B4-BE49-F238E27FC236}">
                <a16:creationId xmlns:a16="http://schemas.microsoft.com/office/drawing/2014/main" xmlns=""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025594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48000">
              <a:schemeClr val="accent1">
                <a:lumMod val="45000"/>
                <a:lumOff val="55000"/>
              </a:schemeClr>
            </a:gs>
            <a:gs pos="78000">
              <a:srgbClr val="F7C1B8"/>
            </a:gs>
            <a:gs pos="68000">
              <a:srgbClr val="F7C1B8"/>
            </a:gs>
            <a:gs pos="100000">
              <a:schemeClr val="accent1">
                <a:lumMod val="45000"/>
                <a:lumOff val="5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11/15/2024</a:t>
            </a:fld>
            <a:endParaRPr lang="en-US" dirty="0"/>
          </a:p>
        </p:txBody>
      </p:sp>
      <p:sp>
        <p:nvSpPr>
          <p:cNvPr id="5" name="Footer Placeholder 4">
            <a:extLst>
              <a:ext uri="{FF2B5EF4-FFF2-40B4-BE49-F238E27FC236}">
                <a16:creationId xmlns:a16="http://schemas.microsoft.com/office/drawing/2014/main" xmlns=""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xmlns="" val="42150810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8C95263A-1985-2353-9C52-F8F92F87B12A}"/>
              </a:ext>
            </a:extLst>
          </p:cNvPr>
          <p:cNvPicPr>
            <a:picLocks noChangeAspect="1"/>
          </p:cNvPicPr>
          <p:nvPr/>
        </p:nvPicPr>
        <p:blipFill>
          <a:blip r:embed="rId2" cstate="print"/>
          <a:stretch>
            <a:fillRect/>
          </a:stretch>
        </p:blipFill>
        <p:spPr>
          <a:xfrm>
            <a:off x="11723" y="-267894"/>
            <a:ext cx="12192000" cy="6858000"/>
          </a:xfrm>
          <a:prstGeom prst="rect">
            <a:avLst/>
          </a:prstGeom>
          <a:ln>
            <a:noFill/>
          </a:ln>
          <a:effectLst>
            <a:softEdge rad="112500"/>
          </a:effectLst>
        </p:spPr>
      </p:pic>
      <p:sp useBgFill="1">
        <p:nvSpPr>
          <p:cNvPr id="9" name="Rectangle 8" hidden="1">
            <a:extLst>
              <a:ext uri="{FF2B5EF4-FFF2-40B4-BE49-F238E27FC236}">
                <a16:creationId xmlns:a16="http://schemas.microsoft.com/office/drawing/2014/main" xmlns="" id="{64680660-7E23-4F0F-A679-BF913E945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hidden="1">
            <a:extLst>
              <a:ext uri="{FF2B5EF4-FFF2-40B4-BE49-F238E27FC236}">
                <a16:creationId xmlns:a16="http://schemas.microsoft.com/office/drawing/2014/main" xmlns="" id="{1A3C89F8-0D2F-47FF-B903-151248265F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xmlns="" id="{81F29063-BA83-43EF-7734-F6D2001C6C9A}"/>
              </a:ext>
            </a:extLst>
          </p:cNvPr>
          <p:cNvSpPr>
            <a:spLocks noGrp="1"/>
          </p:cNvSpPr>
          <p:nvPr>
            <p:ph type="ctrTitle"/>
          </p:nvPr>
        </p:nvSpPr>
        <p:spPr>
          <a:xfrm>
            <a:off x="160647" y="1786448"/>
            <a:ext cx="6685935" cy="502053"/>
          </a:xfrm>
        </p:spPr>
        <p:txBody>
          <a:bodyPr anchor="t">
            <a:noAutofit/>
          </a:bodyPr>
          <a:lstStyle/>
          <a:p>
            <a:pPr marL="0" marR="0">
              <a:spcBef>
                <a:spcPts val="0"/>
              </a:spcBef>
              <a:spcAft>
                <a:spcPts val="0"/>
              </a:spcAft>
            </a:pPr>
            <a:r>
              <a:rPr lang="ro-RO" sz="2800" i="1" u="sng" smtClean="0">
                <a:solidFill>
                  <a:srgbClr val="FFFFFF"/>
                </a:solidFill>
              </a:rPr>
              <a:t/>
            </a:r>
            <a:br>
              <a:rPr lang="ro-RO" sz="2800" i="1" u="sng" smtClean="0">
                <a:solidFill>
                  <a:srgbClr val="FFFFFF"/>
                </a:solidFill>
              </a:rPr>
            </a:br>
            <a:r>
              <a:rPr lang="ro-RO" sz="2800" i="1" u="sng" dirty="0" smtClean="0">
                <a:solidFill>
                  <a:srgbClr val="FFFFFF"/>
                </a:solidFill>
              </a:rPr>
              <a:t/>
            </a:r>
            <a:br>
              <a:rPr lang="ro-RO" sz="2800" i="1" u="sng" dirty="0" smtClean="0">
                <a:solidFill>
                  <a:srgbClr val="FFFFFF"/>
                </a:solidFill>
              </a:rPr>
            </a:br>
            <a:endParaRPr lang="en-US" sz="2800" i="1" u="sng" dirty="0">
              <a:solidFill>
                <a:srgbClr val="FFFFFF"/>
              </a:solidFill>
            </a:endParaRPr>
          </a:p>
        </p:txBody>
      </p:sp>
      <p:sp>
        <p:nvSpPr>
          <p:cNvPr id="13" name="Graphic 13" hidden="1">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5" name="Graphic 12" hidden="1">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5" hidden="1">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cxnSp>
        <p:nvCxnSpPr>
          <p:cNvPr id="19" name="Straight Connector 18" hidden="1">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22" hidden="1">
            <a:extLst>
              <a:ext uri="{FF2B5EF4-FFF2-40B4-BE49-F238E27FC236}">
                <a16:creationId xmlns:a16="http://schemas.microsoft.com/office/drawing/2014/main" xmlns=""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3" name="Graphic 23" hidden="1">
            <a:extLst>
              <a:ext uri="{FF2B5EF4-FFF2-40B4-BE49-F238E27FC236}">
                <a16:creationId xmlns:a16="http://schemas.microsoft.com/office/drawing/2014/main" xmlns=""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5" name="Graphic 21" hidden="1">
            <a:extLst>
              <a:ext uri="{FF2B5EF4-FFF2-40B4-BE49-F238E27FC236}">
                <a16:creationId xmlns:a16="http://schemas.microsoft.com/office/drawing/2014/main" xmlns=""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pic>
        <p:nvPicPr>
          <p:cNvPr id="6" name="Picture 5" descr="A blue and white logo&#10;&#10;Description automatically generated">
            <a:extLst>
              <a:ext uri="{FF2B5EF4-FFF2-40B4-BE49-F238E27FC236}">
                <a16:creationId xmlns:a16="http://schemas.microsoft.com/office/drawing/2014/main" xmlns="" id="{305583BE-4338-D4D5-A98F-20E4DA4E016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59926" y="9986"/>
            <a:ext cx="8055790" cy="998918"/>
          </a:xfrm>
          <a:prstGeom prst="rect">
            <a:avLst/>
          </a:prstGeom>
        </p:spPr>
      </p:pic>
      <p:pic>
        <p:nvPicPr>
          <p:cNvPr id="8" name="Picture 7">
            <a:extLst>
              <a:ext uri="{FF2B5EF4-FFF2-40B4-BE49-F238E27FC236}">
                <a16:creationId xmlns:a16="http://schemas.microsoft.com/office/drawing/2014/main" xmlns="" id="{619417D6-25B4-3675-3076-0F556B4A991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13398" y="6410263"/>
            <a:ext cx="4734586" cy="447737"/>
          </a:xfrm>
          <a:prstGeom prst="rect">
            <a:avLst/>
          </a:prstGeom>
        </p:spPr>
      </p:pic>
      <p:sp>
        <p:nvSpPr>
          <p:cNvPr id="10" name="TextBox 9">
            <a:extLst>
              <a:ext uri="{FF2B5EF4-FFF2-40B4-BE49-F238E27FC236}">
                <a16:creationId xmlns:a16="http://schemas.microsoft.com/office/drawing/2014/main" xmlns="" id="{82F7DF54-9256-336C-D6B4-3A6794B1E3EC}"/>
              </a:ext>
            </a:extLst>
          </p:cNvPr>
          <p:cNvSpPr txBox="1"/>
          <p:nvPr/>
        </p:nvSpPr>
        <p:spPr>
          <a:xfrm>
            <a:off x="160647" y="2648424"/>
            <a:ext cx="6027174" cy="1754326"/>
          </a:xfrm>
          <a:prstGeom prst="rect">
            <a:avLst/>
          </a:prstGeom>
          <a:noFill/>
        </p:spPr>
        <p:txBody>
          <a:bodyPr wrap="square" rtlCol="0">
            <a:spAutoFit/>
          </a:bodyPr>
          <a:lstStyle/>
          <a:p>
            <a:pPr marL="285750" indent="-285750">
              <a:buFont typeface="Arial" panose="020B0604020202020204" pitchFamily="34" charset="0"/>
              <a:buChar char="•"/>
            </a:pPr>
            <a:r>
              <a:rPr lang="ro-RO"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rPr>
              <a:t>Schema de Granturi: Programul Național pentru Reducerea Abandonului Școlar</a:t>
            </a:r>
            <a:endParaRPr lang="ro-RO" dirty="0">
              <a:solidFill>
                <a:schemeClr val="bg1"/>
              </a:solidFill>
              <a:effectLst>
                <a:outerShdw blurRad="38100" dist="38100" dir="2700000" algn="tl">
                  <a:srgbClr val="000000">
                    <a:alpha val="43137"/>
                  </a:srgbClr>
                </a:outerShdw>
              </a:effectLst>
              <a:latin typeface="+mj-lt"/>
              <a:ea typeface="Times New Roman" panose="02020603050405020304" pitchFamily="18" charset="0"/>
            </a:endParaRPr>
          </a:p>
          <a:p>
            <a:pPr marL="285750" indent="-285750">
              <a:buFont typeface="Arial" panose="020B0604020202020204" pitchFamily="34" charset="0"/>
              <a:buChar char="•"/>
            </a:pPr>
            <a:r>
              <a:rPr lang="ro-RO"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rPr>
              <a:t>Beneficiar: Şcoala </a:t>
            </a:r>
            <a:r>
              <a:rPr lang="ro-RO" sz="1800" dirty="0" smtClean="0">
                <a:solidFill>
                  <a:schemeClr val="bg1"/>
                </a:solidFill>
                <a:effectLst>
                  <a:outerShdw blurRad="38100" dist="38100" dir="2700000" algn="tl">
                    <a:srgbClr val="000000">
                      <a:alpha val="43137"/>
                    </a:srgbClr>
                  </a:outerShdw>
                </a:effectLst>
                <a:latin typeface="+mj-lt"/>
                <a:ea typeface="Times New Roman" panose="02020603050405020304" pitchFamily="18" charset="0"/>
              </a:rPr>
              <a:t>Gimnazială BIRCII</a:t>
            </a:r>
            <a:endParaRPr lang="ro-RO"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endParaRPr>
          </a:p>
          <a:p>
            <a:pPr marL="285750" indent="-285750">
              <a:buFont typeface="Arial" panose="020B0604020202020204" pitchFamily="34" charset="0"/>
              <a:buChar char="•"/>
            </a:pPr>
            <a:r>
              <a:rPr lang="ro-RO"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rPr>
              <a:t>Titlul proiectului:</a:t>
            </a:r>
            <a:r>
              <a:rPr lang="en-US"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rPr>
              <a:t> </a:t>
            </a:r>
            <a:r>
              <a:rPr lang="en-US" sz="1800" dirty="0" smtClean="0">
                <a:solidFill>
                  <a:schemeClr val="bg1"/>
                </a:solidFill>
                <a:effectLst>
                  <a:outerShdw blurRad="38100" dist="38100" dir="2700000" algn="tl">
                    <a:srgbClr val="000000">
                      <a:alpha val="43137"/>
                    </a:srgbClr>
                  </a:outerShdw>
                </a:effectLst>
                <a:latin typeface="+mj-lt"/>
                <a:ea typeface="Times New Roman" panose="02020603050405020304" pitchFamily="18" charset="0"/>
              </a:rPr>
              <a:t>“</a:t>
            </a:r>
            <a:r>
              <a:rPr lang="ro-RO" dirty="0" smtClean="0">
                <a:solidFill>
                  <a:schemeClr val="bg1"/>
                </a:solidFill>
                <a:effectLst>
                  <a:outerShdw blurRad="38100" dist="38100" dir="2700000" algn="tl">
                    <a:srgbClr val="000000">
                      <a:alpha val="43137"/>
                    </a:srgbClr>
                  </a:outerShdw>
                </a:effectLst>
                <a:latin typeface="+mj-lt"/>
                <a:ea typeface="Times New Roman" panose="02020603050405020304" pitchFamily="18" charset="0"/>
              </a:rPr>
              <a:t>O ȘCOALĂ PENTRU TOȚI</a:t>
            </a:r>
            <a:r>
              <a:rPr lang="ro-RO" sz="1800" dirty="0" smtClean="0">
                <a:solidFill>
                  <a:schemeClr val="bg1"/>
                </a:solidFill>
                <a:effectLst>
                  <a:outerShdw blurRad="38100" dist="38100" dir="2700000" algn="tl">
                    <a:srgbClr val="000000">
                      <a:alpha val="43137"/>
                    </a:srgbClr>
                  </a:outerShdw>
                </a:effectLst>
                <a:latin typeface="+mj-lt"/>
                <a:ea typeface="Times New Roman" panose="02020603050405020304" pitchFamily="18" charset="0"/>
              </a:rPr>
              <a:t>”</a:t>
            </a:r>
            <a:endParaRPr lang="ro-RO"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endParaRPr>
          </a:p>
          <a:p>
            <a:pPr marL="285750" indent="-285750">
              <a:buFont typeface="Arial" panose="020B0604020202020204" pitchFamily="34" charset="0"/>
              <a:buChar char="•"/>
            </a:pPr>
            <a:r>
              <a:rPr lang="ro-RO"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rPr>
              <a:t>Contract de finanțare </a:t>
            </a:r>
            <a:r>
              <a:rPr lang="ro-RO" sz="1800" dirty="0" smtClean="0">
                <a:solidFill>
                  <a:schemeClr val="bg1"/>
                </a:solidFill>
                <a:effectLst>
                  <a:outerShdw blurRad="38100" dist="38100" dir="2700000" algn="tl">
                    <a:srgbClr val="000000">
                      <a:alpha val="43137"/>
                    </a:srgbClr>
                  </a:outerShdw>
                </a:effectLst>
                <a:latin typeface="+mj-lt"/>
                <a:ea typeface="Times New Roman" panose="02020603050405020304" pitchFamily="18" charset="0"/>
              </a:rPr>
              <a:t>ISJ OLT </a:t>
            </a:r>
            <a:r>
              <a:rPr lang="ro-RO" dirty="0" smtClean="0">
                <a:solidFill>
                  <a:schemeClr val="bg1"/>
                </a:solidFill>
                <a:effectLst>
                  <a:outerShdw blurRad="38100" dist="38100" dir="2700000" algn="tl">
                    <a:srgbClr val="000000">
                      <a:alpha val="43137"/>
                    </a:srgbClr>
                  </a:outerShdw>
                </a:effectLst>
                <a:latin typeface="+mj-lt"/>
                <a:ea typeface="Times New Roman" panose="02020603050405020304" pitchFamily="18" charset="0"/>
              </a:rPr>
              <a:t>nr. nr.  5244/20.05.2024;</a:t>
            </a:r>
            <a:endParaRPr lang="ro-RO"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endParaRPr>
          </a:p>
          <a:p>
            <a:pPr marL="285750" indent="-285750">
              <a:buFont typeface="Arial" panose="020B0604020202020204" pitchFamily="34" charset="0"/>
              <a:buChar char="•"/>
            </a:pPr>
            <a:r>
              <a:rPr lang="ro-RO" sz="1800" dirty="0">
                <a:solidFill>
                  <a:schemeClr val="bg1"/>
                </a:solidFill>
                <a:effectLst>
                  <a:outerShdw blurRad="38100" dist="38100" dir="2700000" algn="tl">
                    <a:srgbClr val="000000">
                      <a:alpha val="43137"/>
                    </a:srgbClr>
                  </a:outerShdw>
                </a:effectLst>
                <a:latin typeface="+mj-lt"/>
                <a:ea typeface="Times New Roman" panose="02020603050405020304" pitchFamily="18" charset="0"/>
              </a:rPr>
              <a:t>Cod proiect: </a:t>
            </a:r>
            <a:r>
              <a:rPr lang="ro-RO" dirty="0" smtClean="0">
                <a:solidFill>
                  <a:schemeClr val="bg1"/>
                </a:solidFill>
                <a:effectLst>
                  <a:outerShdw blurRad="38100" dist="38100" dir="2700000" algn="tl">
                    <a:srgbClr val="000000">
                      <a:alpha val="43137"/>
                    </a:srgbClr>
                  </a:outerShdw>
                </a:effectLst>
                <a:ea typeface="Times New Roman" panose="02020603050405020304" pitchFamily="18" charset="0"/>
              </a:rPr>
              <a:t>F-PNRAS-2-2023-0748</a:t>
            </a:r>
            <a:r>
              <a:rPr lang="ro-RO" sz="1800" b="1" dirty="0">
                <a:solidFill>
                  <a:schemeClr val="bg1"/>
                </a:solidFill>
                <a:effectLst/>
                <a:latin typeface="+mj-lt"/>
                <a:ea typeface="Times New Roman" panose="02020603050405020304" pitchFamily="18" charset="0"/>
              </a:rPr>
              <a:t>	</a:t>
            </a:r>
            <a:endParaRPr lang="en-US" dirty="0">
              <a:solidFill>
                <a:schemeClr val="bg1"/>
              </a:solidFill>
              <a:latin typeface="+mj-lt"/>
            </a:endParaRPr>
          </a:p>
        </p:txBody>
      </p:sp>
    </p:spTree>
    <p:extLst>
      <p:ext uri="{BB962C8B-B14F-4D97-AF65-F5344CB8AC3E}">
        <p14:creationId xmlns:p14="http://schemas.microsoft.com/office/powerpoint/2010/main" xmlns="" val="153090476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xmlns="" id="{A5E6ED73-B9AE-F407-A96A-D36F94A35236}"/>
              </a:ext>
            </a:extLst>
          </p:cNvPr>
          <p:cNvCxnSpPr>
            <a:cxnSpLocks/>
          </p:cNvCxnSpPr>
          <p:nvPr/>
        </p:nvCxnSpPr>
        <p:spPr>
          <a:xfrm>
            <a:off x="717755" y="281959"/>
            <a:ext cx="0" cy="657604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plus graphic">
            <a:extLst>
              <a:ext uri="{FF2B5EF4-FFF2-40B4-BE49-F238E27FC236}">
                <a16:creationId xmlns:a16="http://schemas.microsoft.com/office/drawing/2014/main" xmlns="" id="{EF839882-469F-69D2-5C8E-C72E8E3EEB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54934" y="232798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2">
              <a:lumMod val="50000"/>
            </a:schemeClr>
          </a:solidFill>
          <a:ln w="776" cap="flat">
            <a:noFill/>
            <a:prstDash val="solid"/>
            <a:miter/>
          </a:ln>
        </p:spPr>
        <p:txBody>
          <a:bodyPr rtlCol="0" anchor="ctr"/>
          <a:lstStyle/>
          <a:p>
            <a:endParaRPr lang="en-US"/>
          </a:p>
        </p:txBody>
      </p:sp>
      <p:sp>
        <p:nvSpPr>
          <p:cNvPr id="3" name="!!dot graphic">
            <a:extLst>
              <a:ext uri="{FF2B5EF4-FFF2-40B4-BE49-F238E27FC236}">
                <a16:creationId xmlns:a16="http://schemas.microsoft.com/office/drawing/2014/main" xmlns="" id="{552E3833-D6DF-9425-B5CA-5A34BF0023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297516" y="2610837"/>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2">
              <a:lumMod val="50000"/>
            </a:schemeClr>
          </a:solidFill>
          <a:ln w="516" cap="flat">
            <a:noFill/>
            <a:prstDash val="solid"/>
            <a:miter/>
          </a:ln>
        </p:spPr>
        <p:txBody>
          <a:bodyPr rtlCol="0" anchor="ctr"/>
          <a:lstStyle/>
          <a:p>
            <a:endParaRPr lang="en-US"/>
          </a:p>
        </p:txBody>
      </p:sp>
      <p:sp>
        <p:nvSpPr>
          <p:cNvPr id="4" name="!!circle graphic">
            <a:extLst>
              <a:ext uri="{FF2B5EF4-FFF2-40B4-BE49-F238E27FC236}">
                <a16:creationId xmlns:a16="http://schemas.microsoft.com/office/drawing/2014/main" xmlns="" id="{77547D35-FEFD-1406-BB21-BC90126159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50063" y="6098189"/>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2">
              <a:lumMod val="50000"/>
            </a:schemeClr>
          </a:solidFill>
          <a:ln w="751"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xmlns="" id="{016C7D69-8164-7ED6-FCAC-8F06FC6B97AD}"/>
              </a:ext>
            </a:extLst>
          </p:cNvPr>
          <p:cNvSpPr txBox="1"/>
          <p:nvPr/>
        </p:nvSpPr>
        <p:spPr>
          <a:xfrm>
            <a:off x="2203939" y="2173305"/>
            <a:ext cx="7713784" cy="1046440"/>
          </a:xfrm>
          <a:prstGeom prst="rect">
            <a:avLst/>
          </a:prstGeom>
          <a:noFill/>
        </p:spPr>
        <p:txBody>
          <a:bodyPr wrap="square" rtlCol="0">
            <a:spAutoFit/>
          </a:bodyPr>
          <a:lstStyle/>
          <a:p>
            <a:r>
              <a:rPr lang="ro-RO" sz="4400" b="1" i="1" u="sng" dirty="0">
                <a:latin typeface="Times New Roman" pitchFamily="18" charset="0"/>
                <a:cs typeface="Times New Roman" pitchFamily="18" charset="0"/>
              </a:rPr>
              <a:t>Acțiuni de prevenție/intervenție:</a:t>
            </a:r>
            <a:endParaRPr lang="en-US" sz="4400" b="1"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29080291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69631"/>
            <a:ext cx="5181600" cy="5907332"/>
          </a:xfrm>
        </p:spPr>
        <p:txBody>
          <a:bodyPr>
            <a:normAutofit fontScale="92500" lnSpcReduction="10000"/>
          </a:bodyPr>
          <a:lstStyle/>
          <a:p>
            <a:pPr lvl="0"/>
            <a:r>
              <a:rPr lang="ro-RO" sz="2800" b="1" i="1" dirty="0" smtClean="0"/>
              <a:t>”Toți copiii au dreptul la educație”- activități remediale de recuperare a pierderilor în învățare (citit,scris, socotit)</a:t>
            </a:r>
            <a:endParaRPr lang="en-US" sz="2800" b="1" i="1" dirty="0" smtClean="0"/>
          </a:p>
          <a:p>
            <a:pPr lvl="1"/>
            <a:r>
              <a:rPr lang="ro-RO" dirty="0" smtClean="0"/>
              <a:t>Evaluarea inițială/ diagnoza competențelor, evaluarea dificultăților de învățare.</a:t>
            </a:r>
            <a:endParaRPr lang="ro-RO" sz="2000" dirty="0" smtClean="0"/>
          </a:p>
          <a:p>
            <a:pPr lvl="1"/>
            <a:r>
              <a:rPr lang="ro-RO" dirty="0" smtClean="0"/>
              <a:t>Lecții individualizate/ de grup, de sprijin în învățare, cu un tutore, profesor de sprijin, voluntar etc. </a:t>
            </a:r>
            <a:endParaRPr lang="ro-RO" sz="2000" dirty="0" smtClean="0"/>
          </a:p>
          <a:p>
            <a:pPr lvl="1"/>
            <a:r>
              <a:rPr lang="ro-RO" dirty="0" smtClean="0"/>
              <a:t>Mentorat între elevi.</a:t>
            </a:r>
            <a:endParaRPr lang="ro-RO" sz="2000" dirty="0" smtClean="0"/>
          </a:p>
          <a:p>
            <a:pPr lvl="1"/>
            <a:r>
              <a:rPr lang="ro-RO" dirty="0" smtClean="0"/>
              <a:t>Alte activități remediale.</a:t>
            </a:r>
            <a:endParaRPr lang="ro-RO" sz="2000" dirty="0" smtClean="0"/>
          </a:p>
          <a:p>
            <a:endParaRPr lang="ro-RO" dirty="0"/>
          </a:p>
        </p:txBody>
      </p:sp>
      <p:sp>
        <p:nvSpPr>
          <p:cNvPr id="4" name="Content Placeholder 3"/>
          <p:cNvSpPr>
            <a:spLocks noGrp="1"/>
          </p:cNvSpPr>
          <p:nvPr>
            <p:ph sz="half" idx="2"/>
          </p:nvPr>
        </p:nvSpPr>
        <p:spPr>
          <a:xfrm>
            <a:off x="6172200" y="328246"/>
            <a:ext cx="5181600" cy="5848717"/>
          </a:xfrm>
        </p:spPr>
        <p:txBody>
          <a:bodyPr>
            <a:normAutofit fontScale="92500" lnSpcReduction="10000"/>
          </a:bodyPr>
          <a:lstStyle/>
          <a:p>
            <a:pPr lvl="0"/>
            <a:r>
              <a:rPr lang="ro-RO" b="1" i="1" dirty="0" smtClean="0">
                <a:latin typeface="Times New Roman" pitchFamily="18" charset="0"/>
                <a:cs typeface="Times New Roman" pitchFamily="18" charset="0"/>
              </a:rPr>
              <a:t>Cuvintele controlează emoțiile</a:t>
            </a:r>
            <a:r>
              <a:rPr lang="ro-RO" dirty="0" smtClean="0">
                <a:latin typeface="Times New Roman" pitchFamily="18" charset="0"/>
                <a:cs typeface="Times New Roman" pitchFamily="18" charset="0"/>
              </a:rPr>
              <a:t> </a:t>
            </a:r>
            <a:r>
              <a:rPr lang="ro-RO" sz="3000" dirty="0" smtClean="0">
                <a:latin typeface="Times New Roman" pitchFamily="18" charset="0"/>
                <a:cs typeface="Times New Roman" pitchFamily="18" charset="0"/>
              </a:rPr>
              <a:t>- inițierea și punerea în practică a unor norme, rutine și acțiuni care favorizează un climat pozitiv și incluziv</a:t>
            </a:r>
          </a:p>
          <a:p>
            <a:pPr marL="228600" lvl="1">
              <a:spcBef>
                <a:spcPts val="1000"/>
              </a:spcBef>
            </a:pPr>
            <a:r>
              <a:rPr lang="vi-VN" dirty="0" smtClean="0"/>
              <a:t>Promovarea încrederii, respectului reciproc, colaborării etc. </a:t>
            </a:r>
          </a:p>
          <a:p>
            <a:pPr marL="228600" lvl="1">
              <a:spcBef>
                <a:spcPts val="1000"/>
              </a:spcBef>
            </a:pPr>
            <a:r>
              <a:rPr lang="vi-VN" dirty="0" smtClean="0"/>
              <a:t>Prevenirea și descurajarea etichetării, stigmatizării, discriminării, segregării.</a:t>
            </a:r>
          </a:p>
          <a:p>
            <a:pPr marL="228600" lvl="1">
              <a:spcBef>
                <a:spcPts val="1000"/>
              </a:spcBef>
            </a:pPr>
            <a:r>
              <a:rPr lang="vi-VN" dirty="0" smtClean="0"/>
              <a:t>Prevenirea și reducerea violenței școlare (inclusiv bullying și cyber-bullying), consumului de droguri și a altor comportamente riscante. </a:t>
            </a:r>
            <a:endParaRPr lang="ro-RO"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68923"/>
            <a:ext cx="5181600" cy="5708040"/>
          </a:xfrm>
        </p:spPr>
        <p:txBody>
          <a:bodyPr>
            <a:normAutofit/>
          </a:bodyPr>
          <a:lstStyle/>
          <a:p>
            <a:pPr lvl="0"/>
            <a:r>
              <a:rPr lang="ro-RO" sz="2800" b="1" i="1" dirty="0" smtClean="0">
                <a:latin typeface="Times New Roman" pitchFamily="18" charset="0"/>
                <a:cs typeface="Times New Roman" pitchFamily="18" charset="0"/>
              </a:rPr>
              <a:t>Împreună vom reuși! </a:t>
            </a:r>
          </a:p>
          <a:p>
            <a:pPr lvl="0">
              <a:buNone/>
            </a:pPr>
            <a:r>
              <a:rPr lang="ro-RO" sz="2800" b="1"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activități de informare</a:t>
            </a:r>
            <a:r>
              <a:rPr lang="ro-RO" sz="2800" b="1"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consiliere, asistență și educație a părinților/ tutorilor legali</a:t>
            </a:r>
            <a:r>
              <a:rPr lang="ro-RO" sz="2800" b="1" dirty="0" smtClean="0">
                <a:latin typeface="Times New Roman" pitchFamily="18" charset="0"/>
                <a:cs typeface="Times New Roman" pitchFamily="18" charset="0"/>
              </a:rPr>
              <a:t> </a:t>
            </a:r>
            <a:r>
              <a:rPr lang="ro-RO" sz="2800" dirty="0" smtClean="0">
                <a:latin typeface="Times New Roman" pitchFamily="18" charset="0"/>
                <a:cs typeface="Times New Roman" pitchFamily="18" charset="0"/>
              </a:rPr>
              <a:t>(în ceea ce privește înscrierea/ reînscrierea la școală, drepturile, măsurile și serviciile de sprijin educațional asigurate de școală, perspectivele de continuare a studiilor </a:t>
            </a:r>
            <a:endParaRPr lang="en-US" sz="2800" dirty="0" smtClean="0">
              <a:latin typeface="Times New Roman" pitchFamily="18" charset="0"/>
              <a:cs typeface="Times New Roman" pitchFamily="18" charset="0"/>
            </a:endParaRPr>
          </a:p>
          <a:p>
            <a:endParaRPr lang="ro-RO" dirty="0"/>
          </a:p>
        </p:txBody>
      </p:sp>
      <p:sp>
        <p:nvSpPr>
          <p:cNvPr id="4" name="Content Placeholder 3"/>
          <p:cNvSpPr>
            <a:spLocks noGrp="1"/>
          </p:cNvSpPr>
          <p:nvPr>
            <p:ph sz="half" idx="2"/>
          </p:nvPr>
        </p:nvSpPr>
        <p:spPr>
          <a:xfrm>
            <a:off x="6172200" y="445477"/>
            <a:ext cx="5181600" cy="5731486"/>
          </a:xfrm>
        </p:spPr>
        <p:txBody>
          <a:bodyPr>
            <a:normAutofit/>
          </a:bodyPr>
          <a:lstStyle/>
          <a:p>
            <a:r>
              <a:rPr lang="ro-RO" sz="2800" b="1" i="1" dirty="0" smtClean="0"/>
              <a:t>Formarea continuă- cheia succesului școlar!</a:t>
            </a:r>
            <a:r>
              <a:rPr lang="ro-RO" sz="2800" b="1" dirty="0" smtClean="0"/>
              <a:t> -</a:t>
            </a:r>
            <a:r>
              <a:rPr lang="ro-RO" sz="2800" dirty="0" smtClean="0"/>
              <a:t>activități de formare a profesorilor organizate în mediul fizic/online</a:t>
            </a:r>
            <a:r>
              <a:rPr lang="ro-RO" sz="2800" b="1" dirty="0" smtClean="0"/>
              <a:t> </a:t>
            </a:r>
            <a:r>
              <a:rPr lang="ro-RO" sz="2800" dirty="0" smtClean="0"/>
              <a:t>(educație incluzivă, predarea și evaluarea diferențiată, tutorat, recuperarea pierderilor de învățare și întârzierilor de dezvoltare a competențelor, crearea unui climat școlar pozitiv și incluziv</a:t>
            </a:r>
            <a:endParaRPr lang="ro-RO" sz="2800"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422031"/>
            <a:ext cx="6019800" cy="5754932"/>
          </a:xfrm>
        </p:spPr>
        <p:txBody>
          <a:bodyPr>
            <a:normAutofit fontScale="92500" lnSpcReduction="20000"/>
          </a:bodyPr>
          <a:lstStyle/>
          <a:p>
            <a:pPr lvl="1">
              <a:buNone/>
            </a:pPr>
            <a:r>
              <a:rPr lang="ro-RO" dirty="0" smtClean="0">
                <a:latin typeface="Times New Roman" pitchFamily="18" charset="0"/>
                <a:cs typeface="Times New Roman" pitchFamily="18" charset="0"/>
              </a:rPr>
              <a:t>   </a:t>
            </a:r>
            <a:r>
              <a:rPr lang="ro-RO" b="1" i="1" dirty="0" smtClean="0">
                <a:latin typeface="Times New Roman" pitchFamily="18" charset="0"/>
                <a:cs typeface="Times New Roman" pitchFamily="18" charset="0"/>
              </a:rPr>
              <a:t>Cine învață reușește!</a:t>
            </a:r>
            <a:r>
              <a:rPr lang="en-GB" b="1" i="1" dirty="0" smtClean="0">
                <a:latin typeface="Times New Roman" pitchFamily="18" charset="0"/>
                <a:cs typeface="Times New Roman" pitchFamily="18" charset="0"/>
              </a:rPr>
              <a:t>”</a:t>
            </a:r>
            <a:r>
              <a:rPr lang="ro-RO" b="1" i="1" dirty="0" smtClean="0">
                <a:latin typeface="Times New Roman" pitchFamily="18" charset="0"/>
                <a:cs typeface="Times New Roman" pitchFamily="18" charset="0"/>
              </a:rPr>
              <a:t> - ore remediale: limba română, </a:t>
            </a:r>
            <a:r>
              <a:rPr lang="ro-RO" b="1" i="1" dirty="0" smtClean="0"/>
              <a:t>matematică</a:t>
            </a:r>
          </a:p>
          <a:p>
            <a:pPr lvl="1"/>
            <a:r>
              <a:rPr lang="ro-RO" dirty="0" smtClean="0"/>
              <a:t>includerea unor activități și sarcini diferențiate de predare-învățare-evaluare; </a:t>
            </a:r>
            <a:endParaRPr lang="ro-RO" sz="2000" dirty="0" smtClean="0"/>
          </a:p>
          <a:p>
            <a:pPr lvl="1"/>
            <a:r>
              <a:rPr lang="ro-RO" dirty="0" smtClean="0"/>
              <a:t>contextualizarea explicațiilor și sarcinilor de învățare la viața cotidiană, utilizarea reprezentărilor concrete (ex. monede, plante, corpuri, substanțe etc.) sau semi-concrete (ex. desene, imagini, filme) în predare-învățare;</a:t>
            </a:r>
            <a:endParaRPr lang="ro-RO" sz="2000" dirty="0" smtClean="0"/>
          </a:p>
          <a:p>
            <a:pPr lvl="1"/>
            <a:r>
              <a:rPr lang="ro-RO" dirty="0" smtClean="0"/>
              <a:t>explicarea vocabularului (inclusiv limbajul comun), facilitarea comprehensiunii și interpretării textelor scrise la toate disciplinele; </a:t>
            </a:r>
            <a:endParaRPr lang="ro-RO" sz="2000" dirty="0" smtClean="0"/>
          </a:p>
          <a:p>
            <a:pPr lvl="1"/>
            <a:r>
              <a:rPr lang="ro-RO" dirty="0" smtClean="0"/>
              <a:t>încurajarea participării la clasă a elevilor cu performanțe scăzute;</a:t>
            </a:r>
          </a:p>
          <a:p>
            <a:pPr lvl="1"/>
            <a:endParaRPr lang="ro-RO" sz="2000" dirty="0" smtClean="0"/>
          </a:p>
        </p:txBody>
      </p:sp>
      <p:sp>
        <p:nvSpPr>
          <p:cNvPr id="4" name="Content Placeholder 3"/>
          <p:cNvSpPr>
            <a:spLocks noGrp="1"/>
          </p:cNvSpPr>
          <p:nvPr>
            <p:ph sz="half" idx="2"/>
          </p:nvPr>
        </p:nvSpPr>
        <p:spPr>
          <a:xfrm>
            <a:off x="6172200" y="410308"/>
            <a:ext cx="5181600" cy="5766655"/>
          </a:xfrm>
        </p:spPr>
        <p:txBody>
          <a:bodyPr>
            <a:normAutofit fontScale="92500" lnSpcReduction="20000"/>
          </a:bodyPr>
          <a:lstStyle/>
          <a:p>
            <a:pPr lvl="0"/>
            <a:r>
              <a:rPr lang="en-GB" sz="2800" b="1" i="1" dirty="0" smtClean="0"/>
              <a:t>“</a:t>
            </a:r>
            <a:r>
              <a:rPr lang="en-GB" sz="2800" b="1" i="1" dirty="0" err="1" smtClean="0"/>
              <a:t>Spre</a:t>
            </a:r>
            <a:r>
              <a:rPr lang="en-GB" sz="2800" b="1" i="1" dirty="0" smtClean="0"/>
              <a:t> </a:t>
            </a:r>
            <a:r>
              <a:rPr lang="en-GB" sz="2800" b="1" i="1" dirty="0" err="1" smtClean="0"/>
              <a:t>succes</a:t>
            </a:r>
            <a:r>
              <a:rPr lang="en-GB" sz="2800" b="1" i="1" dirty="0" smtClean="0"/>
              <a:t> </a:t>
            </a:r>
            <a:r>
              <a:rPr lang="en-GB" sz="2800" b="1" i="1" dirty="0" err="1" smtClean="0"/>
              <a:t>prin</a:t>
            </a:r>
            <a:r>
              <a:rPr lang="en-GB" sz="2800" b="1" i="1" dirty="0" smtClean="0"/>
              <a:t> </a:t>
            </a:r>
            <a:r>
              <a:rPr lang="en-GB" sz="2800" b="1" i="1" dirty="0" err="1" smtClean="0"/>
              <a:t>activit</a:t>
            </a:r>
            <a:r>
              <a:rPr lang="ro-RO" sz="2800" b="1" i="1" dirty="0" smtClean="0"/>
              <a:t>ăț</a:t>
            </a:r>
            <a:r>
              <a:rPr lang="en-GB" sz="2800" b="1" i="1" dirty="0" err="1" smtClean="0"/>
              <a:t>i</a:t>
            </a:r>
            <a:r>
              <a:rPr lang="ro-RO" sz="2800" b="1" i="1" dirty="0" smtClean="0"/>
              <a:t> nonformale</a:t>
            </a:r>
            <a:r>
              <a:rPr lang="en-GB" sz="2800" b="1" i="1" dirty="0" smtClean="0"/>
              <a:t>”</a:t>
            </a:r>
            <a:r>
              <a:rPr lang="ro-RO" sz="2800" b="1" i="1" dirty="0" smtClean="0"/>
              <a:t>-</a:t>
            </a:r>
            <a:r>
              <a:rPr lang="en-GB" sz="2800" b="1" i="1" dirty="0" smtClean="0"/>
              <a:t> </a:t>
            </a:r>
            <a:r>
              <a:rPr lang="ro-RO" sz="2800" b="1" i="1" dirty="0" smtClean="0"/>
              <a:t>activități extracurriculare</a:t>
            </a:r>
          </a:p>
          <a:p>
            <a:pPr lvl="0"/>
            <a:r>
              <a:rPr lang="ro-RO" sz="2800" dirty="0" smtClean="0"/>
              <a:t>activități artistice, culturale, sportive, civice, de educație pentru sănătate, de educație pentru dezvoltarea durabilă etc.;</a:t>
            </a:r>
          </a:p>
          <a:p>
            <a:pPr lvl="0"/>
            <a:r>
              <a:rPr lang="ro-RO" sz="2800" dirty="0" smtClean="0"/>
              <a:t>concursuri și competiții școlare;</a:t>
            </a:r>
          </a:p>
          <a:p>
            <a:pPr lvl="0"/>
            <a:r>
              <a:rPr lang="ro-RO" sz="2800" dirty="0" smtClean="0"/>
              <a:t>cercuri/ cluburi/ ansambluri / trupe școlare, educație pentru sănătate, activități de networking școlar, terapie prin artă etc.;</a:t>
            </a:r>
          </a:p>
          <a:p>
            <a:pPr lvl="0"/>
            <a:r>
              <a:rPr lang="ro-RO" sz="2800" dirty="0" smtClean="0"/>
              <a:t>activități de educație în aer liber și/sau prin aventură;</a:t>
            </a:r>
          </a:p>
          <a:p>
            <a:pPr lvl="0"/>
            <a:r>
              <a:rPr lang="ro-RO" sz="2800" dirty="0" smtClean="0"/>
              <a:t>activități/ acțiuni comunitare.</a:t>
            </a:r>
          </a:p>
          <a:p>
            <a:endParaRPr lang="ro-RO"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386862"/>
            <a:ext cx="5181600" cy="5790101"/>
          </a:xfrm>
        </p:spPr>
        <p:txBody>
          <a:bodyPr>
            <a:normAutofit lnSpcReduction="10000"/>
          </a:bodyPr>
          <a:lstStyle/>
          <a:p>
            <a:pPr lvl="0">
              <a:buNone/>
            </a:pPr>
            <a:r>
              <a:rPr lang="ro-RO" b="1" i="1" dirty="0" smtClean="0"/>
              <a:t>   O masă caldă- o șansă în plus!</a:t>
            </a:r>
            <a:r>
              <a:rPr lang="ro-RO" dirty="0" smtClean="0"/>
              <a:t> ( Gustări/Masă rece/caldă). </a:t>
            </a:r>
          </a:p>
          <a:p>
            <a:r>
              <a:rPr lang="ro-RO" dirty="0" smtClean="0"/>
              <a:t>Vor primi masă caldă toți elevii cu care se vor desfășura activități remediale</a:t>
            </a:r>
          </a:p>
          <a:p>
            <a:pPr lvl="0"/>
            <a:r>
              <a:rPr lang="ro-RO" b="1" i="1" dirty="0" smtClean="0"/>
              <a:t>Terapie prin artă</a:t>
            </a:r>
            <a:r>
              <a:rPr lang="ro-RO" dirty="0" smtClean="0"/>
              <a:t> - activități particulare de sprijin:</a:t>
            </a:r>
            <a:endParaRPr lang="ro-RO" sz="2400" dirty="0" smtClean="0"/>
          </a:p>
          <a:p>
            <a:pPr lvl="1"/>
            <a:r>
              <a:rPr lang="ro-RO" dirty="0" smtClean="0"/>
              <a:t>Consiliere și orientare școlară</a:t>
            </a:r>
            <a:endParaRPr lang="ro-RO" dirty="0"/>
          </a:p>
        </p:txBody>
      </p:sp>
      <p:sp>
        <p:nvSpPr>
          <p:cNvPr id="4" name="Content Placeholder 3"/>
          <p:cNvSpPr>
            <a:spLocks noGrp="1"/>
          </p:cNvSpPr>
          <p:nvPr>
            <p:ph sz="half" idx="2"/>
          </p:nvPr>
        </p:nvSpPr>
        <p:spPr>
          <a:xfrm>
            <a:off x="6172200" y="562708"/>
            <a:ext cx="5181600" cy="5614255"/>
          </a:xfrm>
        </p:spPr>
        <p:txBody>
          <a:bodyPr>
            <a:normAutofit lnSpcReduction="10000"/>
          </a:bodyPr>
          <a:lstStyle/>
          <a:p>
            <a:pPr lvl="0">
              <a:buNone/>
            </a:pPr>
            <a:r>
              <a:rPr lang="ro-RO" dirty="0" smtClean="0"/>
              <a:t>.</a:t>
            </a:r>
            <a:r>
              <a:rPr lang="ro-RO" sz="2000" dirty="0" smtClean="0"/>
              <a:t>  </a:t>
            </a:r>
            <a:r>
              <a:rPr lang="ro-RO" b="1" i="1" dirty="0" smtClean="0"/>
              <a:t>Un pas înainte, un câștig</a:t>
            </a:r>
            <a:r>
              <a:rPr lang="ro-RO" dirty="0" smtClean="0"/>
              <a:t> (</a:t>
            </a:r>
            <a:r>
              <a:rPr lang="ro-RO" b="1" dirty="0" smtClean="0"/>
              <a:t>Subvenții, ajutoare, premii, burse pentru beneficiarii proiectului)</a:t>
            </a:r>
            <a:r>
              <a:rPr lang="ro-RO" dirty="0" smtClean="0"/>
              <a:t>.</a:t>
            </a:r>
          </a:p>
          <a:p>
            <a:r>
              <a:rPr lang="ro-RO" dirty="0" smtClean="0"/>
              <a:t>În  urma desfășurării activităților remediale, elevii care au înregistrat progres, vor fi recompensați</a:t>
            </a:r>
            <a:r>
              <a:rPr lang="ro-RO" b="1" dirty="0" smtClean="0"/>
              <a:t>.</a:t>
            </a:r>
            <a:r>
              <a:rPr lang="ro-RO" dirty="0" smtClean="0"/>
              <a:t> Activitățile</a:t>
            </a:r>
            <a:r>
              <a:rPr lang="ro-RO" b="1" dirty="0" smtClean="0"/>
              <a:t> </a:t>
            </a:r>
            <a:r>
              <a:rPr lang="ro-RO" dirty="0" smtClean="0"/>
              <a:t>sunt în număr de 15, câte 5 în fiecare an și se vor desfășura în școală.</a:t>
            </a:r>
          </a:p>
          <a:p>
            <a:endParaRPr lang="ro-RO"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B5DC5-3367-96D7-7CDB-B25B839A46DD}"/>
              </a:ext>
            </a:extLst>
          </p:cNvPr>
          <p:cNvSpPr>
            <a:spLocks noGrp="1"/>
          </p:cNvSpPr>
          <p:nvPr>
            <p:ph type="title"/>
          </p:nvPr>
        </p:nvSpPr>
        <p:spPr>
          <a:xfrm>
            <a:off x="838199" y="2636377"/>
            <a:ext cx="3429000" cy="1325563"/>
          </a:xfrm>
        </p:spPr>
        <p:txBody>
          <a:bodyPr>
            <a:normAutofit fontScale="90000"/>
          </a:bodyPr>
          <a:lstStyle/>
          <a:p>
            <a:r>
              <a:rPr lang="ro-RO" b="1" i="1" u="sng" dirty="0"/>
              <a:t>Digitalizare</a:t>
            </a:r>
            <a:endParaRPr lang="en-US" b="1" i="1" u="sng" dirty="0"/>
          </a:p>
        </p:txBody>
      </p:sp>
      <p:cxnSp>
        <p:nvCxnSpPr>
          <p:cNvPr id="4" name="Straight Connector 3">
            <a:extLst>
              <a:ext uri="{FF2B5EF4-FFF2-40B4-BE49-F238E27FC236}">
                <a16:creationId xmlns:a16="http://schemas.microsoft.com/office/drawing/2014/main" xmlns="" id="{BCF200DF-6064-DC9F-53CE-5BE6EA94C568}"/>
              </a:ext>
            </a:extLst>
          </p:cNvPr>
          <p:cNvCxnSpPr>
            <a:cxnSpLocks/>
          </p:cNvCxnSpPr>
          <p:nvPr/>
        </p:nvCxnSpPr>
        <p:spPr>
          <a:xfrm>
            <a:off x="717755" y="281959"/>
            <a:ext cx="0" cy="657604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xmlns="" id="{C7C9FDD8-1360-2EB1-FB5F-F66A7613296C}"/>
              </a:ext>
            </a:extLst>
          </p:cNvPr>
          <p:cNvGrpSpPr/>
          <p:nvPr/>
        </p:nvGrpSpPr>
        <p:grpSpPr>
          <a:xfrm>
            <a:off x="4267199" y="1560664"/>
            <a:ext cx="7688822" cy="1738495"/>
            <a:chOff x="4267199" y="1560664"/>
            <a:chExt cx="7688822" cy="1738495"/>
          </a:xfrm>
        </p:grpSpPr>
        <p:sp>
          <p:nvSpPr>
            <p:cNvPr id="6" name="Rectangle: Rounded Corners 5">
              <a:extLst>
                <a:ext uri="{FF2B5EF4-FFF2-40B4-BE49-F238E27FC236}">
                  <a16:creationId xmlns:a16="http://schemas.microsoft.com/office/drawing/2014/main" xmlns="" id="{80A87548-87C5-CF04-4422-C178B23B6929}"/>
                </a:ext>
              </a:extLst>
            </p:cNvPr>
            <p:cNvSpPr/>
            <p:nvPr/>
          </p:nvSpPr>
          <p:spPr>
            <a:xfrm>
              <a:off x="7433187" y="1560664"/>
              <a:ext cx="4522834" cy="935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r>
                <a:rPr lang="ro-RO" dirty="0"/>
                <a:t>T</a:t>
              </a:r>
              <a:r>
                <a:rPr lang="en-US" dirty="0"/>
                <a:t>able </a:t>
              </a:r>
              <a:r>
                <a:rPr lang="ro-RO" dirty="0"/>
                <a:t>i</a:t>
              </a:r>
              <a:r>
                <a:rPr lang="en-US" dirty="0" err="1"/>
                <a:t>nteligente</a:t>
              </a:r>
              <a:endParaRPr lang="ro-RO" dirty="0"/>
            </a:p>
            <a:p>
              <a:pPr algn="ctr"/>
              <a:r>
                <a:rPr lang="ro-RO" dirty="0"/>
                <a:t>2 </a:t>
              </a:r>
              <a:r>
                <a:rPr lang="ro-RO" dirty="0" smtClean="0"/>
                <a:t>Laptopuri</a:t>
              </a:r>
              <a:endParaRPr lang="en-US" dirty="0"/>
            </a:p>
          </p:txBody>
        </p:sp>
        <p:cxnSp>
          <p:nvCxnSpPr>
            <p:cNvPr id="10" name="Straight Arrow Connector 9">
              <a:extLst>
                <a:ext uri="{FF2B5EF4-FFF2-40B4-BE49-F238E27FC236}">
                  <a16:creationId xmlns:a16="http://schemas.microsoft.com/office/drawing/2014/main" xmlns="" id="{162C4970-FE01-9E1B-A4D2-E650D63A8CEF}"/>
                </a:ext>
              </a:extLst>
            </p:cNvPr>
            <p:cNvCxnSpPr>
              <a:cxnSpLocks/>
              <a:stCxn id="2" idx="3"/>
            </p:cNvCxnSpPr>
            <p:nvPr/>
          </p:nvCxnSpPr>
          <p:spPr>
            <a:xfrm flipV="1">
              <a:off x="4267199" y="2182761"/>
              <a:ext cx="3008672" cy="1116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xmlns="" id="{CCEF6A6C-500F-8356-E331-A970FC427A3E}"/>
              </a:ext>
            </a:extLst>
          </p:cNvPr>
          <p:cNvGrpSpPr/>
          <p:nvPr/>
        </p:nvGrpSpPr>
        <p:grpSpPr>
          <a:xfrm>
            <a:off x="4267199" y="2831460"/>
            <a:ext cx="7688822" cy="935396"/>
            <a:chOff x="4267199" y="2831460"/>
            <a:chExt cx="7688822" cy="935396"/>
          </a:xfrm>
        </p:grpSpPr>
        <p:sp>
          <p:nvSpPr>
            <p:cNvPr id="7" name="Rectangle: Rounded Corners 6">
              <a:extLst>
                <a:ext uri="{FF2B5EF4-FFF2-40B4-BE49-F238E27FC236}">
                  <a16:creationId xmlns:a16="http://schemas.microsoft.com/office/drawing/2014/main" xmlns="" id="{44392934-E9BE-F988-E7F6-E6A09E91605F}"/>
                </a:ext>
              </a:extLst>
            </p:cNvPr>
            <p:cNvSpPr/>
            <p:nvPr/>
          </p:nvSpPr>
          <p:spPr>
            <a:xfrm>
              <a:off x="7433187" y="2831460"/>
              <a:ext cx="4522834" cy="935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 </a:t>
              </a:r>
              <a:r>
                <a:rPr lang="en-US" dirty="0" err="1"/>
                <a:t>Chromebookuri</a:t>
              </a:r>
              <a:endParaRPr lang="ro-RO" dirty="0"/>
            </a:p>
            <a:p>
              <a:pPr algn="ctr"/>
              <a:r>
                <a:rPr lang="en-US" dirty="0"/>
                <a:t>Sta</a:t>
              </a:r>
              <a:r>
                <a:rPr lang="ro-RO" dirty="0"/>
                <a:t>ție de încărcare </a:t>
              </a:r>
              <a:endParaRPr lang="en-US" dirty="0"/>
            </a:p>
          </p:txBody>
        </p:sp>
        <p:cxnSp>
          <p:nvCxnSpPr>
            <p:cNvPr id="12" name="Straight Arrow Connector 11">
              <a:extLst>
                <a:ext uri="{FF2B5EF4-FFF2-40B4-BE49-F238E27FC236}">
                  <a16:creationId xmlns:a16="http://schemas.microsoft.com/office/drawing/2014/main" xmlns="" id="{A4A95102-CE6B-B8F4-51D4-60BBAE5C0CD6}"/>
                </a:ext>
              </a:extLst>
            </p:cNvPr>
            <p:cNvCxnSpPr>
              <a:cxnSpLocks/>
              <a:stCxn id="2" idx="3"/>
            </p:cNvCxnSpPr>
            <p:nvPr/>
          </p:nvCxnSpPr>
          <p:spPr>
            <a:xfrm>
              <a:off x="4267199" y="3299159"/>
              <a:ext cx="30086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xmlns="" id="{23AB16C6-97E6-710A-B739-2E084C1D4AF8}"/>
              </a:ext>
            </a:extLst>
          </p:cNvPr>
          <p:cNvGrpSpPr/>
          <p:nvPr/>
        </p:nvGrpSpPr>
        <p:grpSpPr>
          <a:xfrm>
            <a:off x="4267199" y="3299159"/>
            <a:ext cx="7688822" cy="1738493"/>
            <a:chOff x="4267199" y="3299159"/>
            <a:chExt cx="7688822" cy="1738493"/>
          </a:xfrm>
        </p:grpSpPr>
        <p:sp>
          <p:nvSpPr>
            <p:cNvPr id="8" name="Rectangle: Rounded Corners 7">
              <a:extLst>
                <a:ext uri="{FF2B5EF4-FFF2-40B4-BE49-F238E27FC236}">
                  <a16:creationId xmlns:a16="http://schemas.microsoft.com/office/drawing/2014/main" xmlns="" id="{6C2EB3CD-A8B3-E3A4-E7E3-F32A0370276A}"/>
                </a:ext>
              </a:extLst>
            </p:cNvPr>
            <p:cNvSpPr/>
            <p:nvPr/>
          </p:nvSpPr>
          <p:spPr>
            <a:xfrm>
              <a:off x="7433208" y="4102256"/>
              <a:ext cx="4522813" cy="935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2 Multifuncționale</a:t>
              </a:r>
              <a:endParaRPr lang="en-US" dirty="0"/>
            </a:p>
          </p:txBody>
        </p:sp>
        <p:cxnSp>
          <p:nvCxnSpPr>
            <p:cNvPr id="14" name="Straight Arrow Connector 13">
              <a:extLst>
                <a:ext uri="{FF2B5EF4-FFF2-40B4-BE49-F238E27FC236}">
                  <a16:creationId xmlns:a16="http://schemas.microsoft.com/office/drawing/2014/main" xmlns="" id="{71B5C804-9C74-8AA4-E360-4BF1574AFF0F}"/>
                </a:ext>
              </a:extLst>
            </p:cNvPr>
            <p:cNvCxnSpPr>
              <a:cxnSpLocks/>
              <a:stCxn id="2" idx="3"/>
            </p:cNvCxnSpPr>
            <p:nvPr/>
          </p:nvCxnSpPr>
          <p:spPr>
            <a:xfrm>
              <a:off x="4267199" y="3299159"/>
              <a:ext cx="3008672" cy="1270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descr="A table with laptops and mouses on it&#10;&#10;Description automatically generated">
            <a:extLst>
              <a:ext uri="{FF2B5EF4-FFF2-40B4-BE49-F238E27FC236}">
                <a16:creationId xmlns:a16="http://schemas.microsoft.com/office/drawing/2014/main" xmlns="" id="{85A00520-56FB-D204-914B-204F8952B1F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11824" y="4057603"/>
            <a:ext cx="1658298" cy="2462109"/>
          </a:xfrm>
          <a:prstGeom prst="rect">
            <a:avLst/>
          </a:prstGeom>
          <a:effectLst>
            <a:reflection blurRad="241300" stA="65000" endPos="27000" dir="5400000" sy="-100000" algn="bl" rotWithShape="0"/>
          </a:effectLst>
          <a:scene3d>
            <a:camera prst="orthographicFront"/>
            <a:lightRig rig="threePt" dir="t"/>
          </a:scene3d>
          <a:sp3d>
            <a:bevelT/>
          </a:sp3d>
        </p:spPr>
      </p:pic>
      <p:pic>
        <p:nvPicPr>
          <p:cNvPr id="24" name="Picture 23" descr="A printer with papers on the side&#10;&#10;Description automatically generated">
            <a:extLst>
              <a:ext uri="{FF2B5EF4-FFF2-40B4-BE49-F238E27FC236}">
                <a16:creationId xmlns:a16="http://schemas.microsoft.com/office/drawing/2014/main" xmlns="" id="{86A1D404-3B3B-DE53-2E2F-211961AF28B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62354" y="4057603"/>
            <a:ext cx="1658298" cy="2462107"/>
          </a:xfrm>
          <a:prstGeom prst="rect">
            <a:avLst/>
          </a:prstGeom>
          <a:effectLst>
            <a:reflection blurRad="241300" stA="65000" endPos="27000" dir="5400000" sy="-100000" algn="bl" rotWithShape="0"/>
          </a:effectLst>
          <a:scene3d>
            <a:camera prst="orthographicFront"/>
            <a:lightRig rig="threePt" dir="t"/>
          </a:scene3d>
          <a:sp3d>
            <a:bevelT/>
          </a:sp3d>
        </p:spPr>
      </p:pic>
      <p:pic>
        <p:nvPicPr>
          <p:cNvPr id="26" name="Picture 25" descr="A pair of laptops on a table&#10;&#10;Description automatically generated">
            <a:extLst>
              <a:ext uri="{FF2B5EF4-FFF2-40B4-BE49-F238E27FC236}">
                <a16:creationId xmlns:a16="http://schemas.microsoft.com/office/drawing/2014/main" xmlns="" id="{75018A20-BD02-8D23-E7F1-070E7AC8F46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2355" y="318626"/>
            <a:ext cx="1658297" cy="2315086"/>
          </a:xfrm>
          <a:prstGeom prst="rect">
            <a:avLst/>
          </a:prstGeom>
          <a:effectLst>
            <a:reflection blurRad="241300" stA="65000" endPos="27000" dir="5400000" sy="-100000" algn="bl" rotWithShape="0"/>
          </a:effectLst>
          <a:scene3d>
            <a:camera prst="orthographicFront"/>
            <a:lightRig rig="threePt" dir="t"/>
          </a:scene3d>
          <a:sp3d>
            <a:bevelT/>
          </a:sp3d>
        </p:spPr>
      </p:pic>
      <p:sp>
        <p:nvSpPr>
          <p:cNvPr id="3" name="Rectangle 2">
            <a:extLst>
              <a:ext uri="{FF2B5EF4-FFF2-40B4-BE49-F238E27FC236}">
                <a16:creationId xmlns:a16="http://schemas.microsoft.com/office/drawing/2014/main" xmlns="" id="{66EB3769-06F7-BF97-9D95-8D627597C63A}"/>
              </a:ext>
            </a:extLst>
          </p:cNvPr>
          <p:cNvSpPr/>
          <p:nvPr/>
        </p:nvSpPr>
        <p:spPr>
          <a:xfrm>
            <a:off x="1311824" y="318626"/>
            <a:ext cx="1657510" cy="2315086"/>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effectLst>
            <a:reflection blurRad="241300" stA="65000" endPos="27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2793698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58E84A6-9B9F-F5B6-F296-FD9B2F8A0136}"/>
              </a:ext>
            </a:extLst>
          </p:cNvPr>
          <p:cNvSpPr>
            <a:spLocks noGrp="1"/>
          </p:cNvSpPr>
          <p:nvPr>
            <p:ph type="title"/>
          </p:nvPr>
        </p:nvSpPr>
        <p:spPr>
          <a:xfrm>
            <a:off x="6657715" y="467271"/>
            <a:ext cx="5211320" cy="1431103"/>
          </a:xfrm>
        </p:spPr>
        <p:txBody>
          <a:bodyPr vert="horz" lIns="91440" tIns="45720" rIns="91440" bIns="45720" rtlCol="0" anchor="b">
            <a:normAutofit/>
          </a:bodyPr>
          <a:lstStyle/>
          <a:p>
            <a:r>
              <a:rPr lang="en-US" b="1" i="1" u="sng" kern="1200" dirty="0">
                <a:solidFill>
                  <a:schemeClr val="tx1"/>
                </a:solidFill>
                <a:latin typeface="+mj-lt"/>
                <a:ea typeface="+mj-ea"/>
                <a:cs typeface="+mj-cs"/>
              </a:rPr>
              <a:t>Ce </a:t>
            </a:r>
            <a:r>
              <a:rPr lang="ro-RO" b="1" i="1" u="sng" kern="1200" dirty="0">
                <a:solidFill>
                  <a:schemeClr val="tx1"/>
                </a:solidFill>
                <a:latin typeface="+mj-lt"/>
                <a:ea typeface="+mj-ea"/>
                <a:cs typeface="+mj-cs"/>
              </a:rPr>
              <a:t>este</a:t>
            </a:r>
            <a:r>
              <a:rPr lang="en-US" b="1" i="1" u="sng" kern="1200" dirty="0">
                <a:solidFill>
                  <a:schemeClr val="tx1"/>
                </a:solidFill>
                <a:latin typeface="+mj-lt"/>
                <a:ea typeface="+mj-ea"/>
                <a:cs typeface="+mj-cs"/>
              </a:rPr>
              <a:t> PNRAS?</a:t>
            </a:r>
          </a:p>
        </p:txBody>
      </p:sp>
      <p:sp>
        <p:nvSpPr>
          <p:cNvPr id="19" name="Oval 18">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2965" y="554152"/>
            <a:ext cx="5742189" cy="574218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Content Placeholder 9" descr="A light bulb with drawings on it&#10;&#10;Description automatically generated">
            <a:extLst>
              <a:ext uri="{FF2B5EF4-FFF2-40B4-BE49-F238E27FC236}">
                <a16:creationId xmlns:a16="http://schemas.microsoft.com/office/drawing/2014/main" xmlns="" id="{FA9FD087-8493-9F33-6569-AC34126DA65D}"/>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l="13388" r="16613"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1"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2">
              <a:lumMod val="50000"/>
            </a:schemeClr>
          </a:solidFill>
          <a:ln w="776" cap="flat">
            <a:noFill/>
            <a:prstDash val="solid"/>
            <a:miter/>
          </a:ln>
        </p:spPr>
        <p:txBody>
          <a:bodyPr rtlCol="0" anchor="ctr"/>
          <a:lstStyle/>
          <a:p>
            <a:endParaRPr lang="en-US"/>
          </a:p>
        </p:txBody>
      </p:sp>
      <p:sp>
        <p:nvSpPr>
          <p:cNvPr id="23" name="!!circle graphic">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2">
              <a:lumMod val="50000"/>
            </a:schemeClr>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CC1D0DDB-50C4-EC1A-D215-F7CCFA1F2A2F}"/>
              </a:ext>
            </a:extLst>
          </p:cNvPr>
          <p:cNvSpPr>
            <a:spLocks noGrp="1"/>
          </p:cNvSpPr>
          <p:nvPr>
            <p:ph sz="half" idx="1"/>
          </p:nvPr>
        </p:nvSpPr>
        <p:spPr>
          <a:xfrm>
            <a:off x="6721289" y="2365645"/>
            <a:ext cx="4195673" cy="4025084"/>
          </a:xfrm>
        </p:spPr>
        <p:txBody>
          <a:bodyPr vert="horz" lIns="91440" tIns="45720" rIns="91440" bIns="45720" rtlCol="0" anchor="t">
            <a:normAutofit/>
          </a:bodyPr>
          <a:lstStyle/>
          <a:p>
            <a:r>
              <a:rPr lang="en-US" sz="1800" dirty="0"/>
              <a:t>“</a:t>
            </a:r>
            <a:r>
              <a:rPr lang="en-US" sz="1800" dirty="0" err="1"/>
              <a:t>Programul</a:t>
            </a:r>
            <a:r>
              <a:rPr lang="en-US" sz="1800" dirty="0"/>
              <a:t> </a:t>
            </a:r>
            <a:r>
              <a:rPr lang="en-US" sz="1800" dirty="0" err="1"/>
              <a:t>Național</a:t>
            </a:r>
            <a:r>
              <a:rPr lang="en-US" sz="1800" dirty="0"/>
              <a:t> de </a:t>
            </a:r>
            <a:r>
              <a:rPr lang="en-US" sz="1800" dirty="0" err="1"/>
              <a:t>Reducere</a:t>
            </a:r>
            <a:r>
              <a:rPr lang="en-US" sz="1800" dirty="0"/>
              <a:t> a </a:t>
            </a:r>
            <a:r>
              <a:rPr lang="en-US" sz="1800" dirty="0" err="1"/>
              <a:t>Abandonului</a:t>
            </a:r>
            <a:r>
              <a:rPr lang="en-US" sz="1800" dirty="0"/>
              <a:t> </a:t>
            </a:r>
            <a:r>
              <a:rPr lang="en-US" sz="1800" dirty="0" err="1"/>
              <a:t>Școlar</a:t>
            </a:r>
            <a:r>
              <a:rPr lang="en-US" sz="1800" dirty="0"/>
              <a:t>”</a:t>
            </a:r>
          </a:p>
          <a:p>
            <a:r>
              <a:rPr lang="en-US" sz="1800" dirty="0" err="1" smtClean="0"/>
              <a:t>Perioada</a:t>
            </a:r>
            <a:r>
              <a:rPr lang="en-US" sz="1800" dirty="0" smtClean="0"/>
              <a:t> </a:t>
            </a:r>
            <a:r>
              <a:rPr lang="en-US" sz="1800" dirty="0"/>
              <a:t>de </a:t>
            </a:r>
            <a:r>
              <a:rPr lang="en-US" sz="1800" dirty="0" err="1"/>
              <a:t>implementare</a:t>
            </a:r>
            <a:r>
              <a:rPr lang="en-US" sz="1800" dirty="0"/>
              <a:t>: 3 ani</a:t>
            </a:r>
            <a:endParaRPr lang="ro-RO" sz="1800" dirty="0"/>
          </a:p>
          <a:p>
            <a:r>
              <a:rPr lang="ro-RO" sz="1800" dirty="0"/>
              <a:t>Include modulul MATE (SIIIR)</a:t>
            </a:r>
            <a:endParaRPr lang="en-US" sz="1800" dirty="0"/>
          </a:p>
          <a:p>
            <a:r>
              <a:rPr lang="ro-RO" sz="1800" dirty="0"/>
              <a:t>Atingerea </a:t>
            </a:r>
            <a:r>
              <a:rPr lang="ro-RO" sz="1800" dirty="0">
                <a:solidFill>
                  <a:srgbClr val="FF0000"/>
                </a:solidFill>
              </a:rPr>
              <a:t>indicatorilor de rezultat</a:t>
            </a:r>
            <a:endParaRPr lang="en-US" sz="1800" dirty="0">
              <a:solidFill>
                <a:srgbClr val="FF0000"/>
              </a:solidFill>
            </a:endParaRPr>
          </a:p>
          <a:p>
            <a:pPr>
              <a:buFont typeface="Wingdings" panose="05000000000000000000" pitchFamily="2" charset="2"/>
              <a:buChar char="Ø"/>
            </a:pPr>
            <a:r>
              <a:rPr lang="en-US" sz="1800" u="sng" dirty="0" err="1"/>
              <a:t>Obiective</a:t>
            </a:r>
            <a:r>
              <a:rPr lang="en-US" sz="1800" u="sng" dirty="0"/>
              <a:t>: </a:t>
            </a:r>
          </a:p>
          <a:p>
            <a:pPr>
              <a:buFont typeface="Wingdings" panose="05000000000000000000" pitchFamily="2" charset="2"/>
              <a:buChar char="ü"/>
            </a:pPr>
            <a:r>
              <a:rPr lang="en-US" sz="1800" dirty="0"/>
              <a:t>Cre</a:t>
            </a:r>
            <a:r>
              <a:rPr lang="ro-RO" sz="1800" dirty="0"/>
              <a:t>șterea ratei de participare la Evaluarea Națională – 5%</a:t>
            </a:r>
          </a:p>
          <a:p>
            <a:pPr>
              <a:buFont typeface="Wingdings" panose="05000000000000000000" pitchFamily="2" charset="2"/>
              <a:buChar char="ü"/>
            </a:pPr>
            <a:r>
              <a:rPr lang="ro-RO" sz="1800" dirty="0"/>
              <a:t>Scăderea procentului elevilor care au obținut note sub 6 la E.N. – 25%</a:t>
            </a:r>
            <a:endParaRPr lang="en-US" sz="1800" dirty="0"/>
          </a:p>
        </p:txBody>
      </p:sp>
      <p:sp>
        <p:nvSpPr>
          <p:cNvPr id="25" name="!!dot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2">
              <a:lumMod val="50000"/>
            </a:schemeClr>
          </a:solidFill>
          <a:ln w="516" cap="flat">
            <a:noFill/>
            <a:prstDash val="solid"/>
            <a:miter/>
          </a:ln>
        </p:spPr>
        <p:txBody>
          <a:bodyPr rtlCol="0" anchor="ctr"/>
          <a:lstStyle/>
          <a:p>
            <a:endParaRPr lang="en-US"/>
          </a:p>
        </p:txBody>
      </p:sp>
      <p:cxnSp>
        <p:nvCxnSpPr>
          <p:cNvPr id="27" name="!!Straight Connector" hidden="1">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96815B7-6936-E6D9-71CD-049F41DC3296}"/>
              </a:ext>
            </a:extLst>
          </p:cNvPr>
          <p:cNvCxnSpPr/>
          <p:nvPr/>
        </p:nvCxnSpPr>
        <p:spPr>
          <a:xfrm>
            <a:off x="11869035" y="703679"/>
            <a:ext cx="0" cy="608616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49060691"/>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1000"/>
                                        <p:tgtEl>
                                          <p:spTgt spid="3">
                                            <p:txEl>
                                              <p:pRg st="6" end="6"/>
                                            </p:txEl>
                                          </p:spTgt>
                                        </p:tgtEl>
                                      </p:cBhvr>
                                    </p:animEffect>
                                    <p:anim calcmode="lin" valueType="num">
                                      <p:cBhvr>
                                        <p:cTn id="5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t>Obiectivele proiectului:</a:t>
            </a:r>
            <a:br>
              <a:rPr lang="ro-RO" dirty="0" smtClean="0"/>
            </a:br>
            <a:endParaRPr lang="ro-RO" dirty="0"/>
          </a:p>
        </p:txBody>
      </p:sp>
      <p:sp>
        <p:nvSpPr>
          <p:cNvPr id="3" name="Content Placeholder 2"/>
          <p:cNvSpPr>
            <a:spLocks noGrp="1"/>
          </p:cNvSpPr>
          <p:nvPr>
            <p:ph sz="half" idx="1"/>
          </p:nvPr>
        </p:nvSpPr>
        <p:spPr/>
        <p:txBody>
          <a:bodyPr>
            <a:normAutofit fontScale="62500" lnSpcReduction="20000"/>
          </a:bodyPr>
          <a:lstStyle/>
          <a:p>
            <a:r>
              <a:rPr lang="ro-RO" dirty="0" smtClean="0"/>
              <a:t>1.Reducerea absenteismului în rândul a 4 elevi de la Școala Gimnazială Bircii și 3 elevi de la Școala Gimnazială </a:t>
            </a:r>
            <a:r>
              <a:rPr lang="ro-RO" i="1" dirty="0" smtClean="0"/>
              <a:t>Ion Popescu-Negreni</a:t>
            </a:r>
            <a:r>
              <a:rPr lang="ro-RO" dirty="0" smtClean="0"/>
              <a:t> prin activități de consiliere și orientare școlară  care promovează încrederea, respectul reciproc și colaborarea, precum și prevenirea și descurajarea etichetării, stigmatizării și discriminării, vizite la domiciliul elevilor din grupul țintă;</a:t>
            </a:r>
          </a:p>
          <a:p>
            <a:r>
              <a:rPr lang="ro-RO" dirty="0" smtClean="0"/>
              <a:t>2. Prevenirea riscului de abandon școlar prin integrarea în mediul favorabil învățării a  elevilor aparținând grupurilor vulnerabile, prin participarea acestora până în anul 2026 la  programe extrașcolare menite să le crească motivația pentru învățare.  </a:t>
            </a:r>
          </a:p>
        </p:txBody>
      </p:sp>
      <p:sp>
        <p:nvSpPr>
          <p:cNvPr id="4" name="Content Placeholder 3"/>
          <p:cNvSpPr>
            <a:spLocks noGrp="1"/>
          </p:cNvSpPr>
          <p:nvPr>
            <p:ph sz="half" idx="2"/>
          </p:nvPr>
        </p:nvSpPr>
        <p:spPr/>
        <p:txBody>
          <a:bodyPr>
            <a:normAutofit fontScale="62500" lnSpcReduction="20000"/>
          </a:bodyPr>
          <a:lstStyle/>
          <a:p>
            <a:r>
              <a:rPr lang="ro-RO" dirty="0" smtClean="0"/>
              <a:t>3. Îmbunătățirea rezultatelor a 60 de elevi la evaluările pe parcursul anului școlar prin activități și sarcini diferențiate de predare-învățare-evaluare, prin activități remediale de recuperare a pierderilor în învățare și prin activități artistice, culturale, concursuri si competitii scolare, acțiuni comunitare, excursii, prin care elevii sunt încurajați să participe cu plăcere la viața școlii, activități colaborative pentru elevi, părinți și personalul școlii;</a:t>
            </a:r>
          </a:p>
          <a:p>
            <a:r>
              <a:rPr lang="ro-RO" dirty="0" smtClean="0"/>
              <a:t>4.Creșerea ratei de participare la Evaluarea Națională a elevilor cu performanțe scăzute ( 70% din elevii claselor a VIII-a), prin utilizarea unor strategii de predare-învățare-evaluare activ-participative și incluzive, lecții individualizate de sprijin în învățare și de stimulare a succesului școlar;</a:t>
            </a:r>
          </a:p>
          <a:p>
            <a:endParaRPr lang="ro-RO"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597877"/>
            <a:ext cx="5181600" cy="5579086"/>
          </a:xfrm>
        </p:spPr>
        <p:txBody>
          <a:bodyPr>
            <a:normAutofit fontScale="92500" lnSpcReduction="20000"/>
          </a:bodyPr>
          <a:lstStyle/>
          <a:p>
            <a:r>
              <a:rPr lang="ro-RO" dirty="0" smtClean="0"/>
              <a:t>5.Creșterea cu 20% a ratei de promovabilitate a elevilor care finalizează ciclul gimnazial prin adaptarea planificării școlare și predării curente la particularitățile elevilor aflați în risc de abandon școlar, aplicând la clasă activități remediale, sarcini de învățare diferențiată, implicarea profesorilor în  activități de formare pe tema educației incluzive;</a:t>
            </a:r>
          </a:p>
          <a:p>
            <a:endParaRPr lang="ro-RO" dirty="0" smtClean="0"/>
          </a:p>
          <a:p>
            <a:endParaRPr lang="ro-RO" dirty="0"/>
          </a:p>
        </p:txBody>
      </p:sp>
      <p:sp>
        <p:nvSpPr>
          <p:cNvPr id="4" name="Content Placeholder 3"/>
          <p:cNvSpPr>
            <a:spLocks noGrp="1"/>
          </p:cNvSpPr>
          <p:nvPr>
            <p:ph sz="half" idx="2"/>
          </p:nvPr>
        </p:nvSpPr>
        <p:spPr>
          <a:xfrm>
            <a:off x="6172200" y="562708"/>
            <a:ext cx="5181600" cy="5614255"/>
          </a:xfrm>
        </p:spPr>
        <p:txBody>
          <a:bodyPr>
            <a:normAutofit fontScale="92500" lnSpcReduction="20000"/>
          </a:bodyPr>
          <a:lstStyle/>
          <a:p>
            <a:r>
              <a:rPr lang="ro-RO" dirty="0" smtClean="0"/>
              <a:t>6.Consolidarea relației elevi - părinți - școală , elevi – profesori , elev – elev, profesor -  părinte prin implicarea până în anul 2026 a cel puțin 50% dintre părinții din grupul-țintă în  activități de informare; </a:t>
            </a:r>
          </a:p>
          <a:p>
            <a:r>
              <a:rPr lang="ro-RO" dirty="0" smtClean="0"/>
              <a:t>7.Dezvoltarea stimei de sine prin atribuirea de sarcini pe care elevul și le asumă și le duce la  bun sfârșit prin intermediul tehnologiei, și a metodelor pedagogice de învățare;</a:t>
            </a:r>
            <a:endParaRPr lang="ro-RO"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492369"/>
            <a:ext cx="5181600" cy="5684594"/>
          </a:xfrm>
        </p:spPr>
        <p:txBody>
          <a:bodyPr>
            <a:normAutofit fontScale="92500" lnSpcReduction="20000"/>
          </a:bodyPr>
          <a:lstStyle/>
          <a:p>
            <a:r>
              <a:rPr lang="ro-RO" dirty="0" smtClean="0"/>
              <a:t>8.Folosirea tehnologiei si a metodelor moderne de învățare în activitățile de predare învățare-evaluare în fiecare semestru și organizarea a cel puțin o activitate extracurriculară;</a:t>
            </a:r>
          </a:p>
          <a:p>
            <a:r>
              <a:rPr lang="ro-RO" dirty="0" smtClean="0"/>
              <a:t>9.Scăderea numărului de elevi care se află în risc de abandon școlar prin oferirea de articole necesare procesului de școlarizare;</a:t>
            </a:r>
          </a:p>
          <a:p>
            <a:endParaRPr lang="ro-RO" dirty="0"/>
          </a:p>
        </p:txBody>
      </p:sp>
      <p:sp>
        <p:nvSpPr>
          <p:cNvPr id="4" name="Content Placeholder 3"/>
          <p:cNvSpPr>
            <a:spLocks noGrp="1"/>
          </p:cNvSpPr>
          <p:nvPr>
            <p:ph sz="half" idx="2"/>
          </p:nvPr>
        </p:nvSpPr>
        <p:spPr>
          <a:xfrm>
            <a:off x="6172200" y="527538"/>
            <a:ext cx="5181600" cy="5649425"/>
          </a:xfrm>
        </p:spPr>
        <p:txBody>
          <a:bodyPr>
            <a:normAutofit fontScale="92500" lnSpcReduction="20000"/>
          </a:bodyPr>
          <a:lstStyle/>
          <a:p>
            <a:r>
              <a:rPr lang="ro-RO" dirty="0" smtClean="0"/>
              <a:t>10.Stimularea perfecționării cadrelor didactice prin sesiuni de formare în urma cărora să dezvolte abilități alternative de predare;</a:t>
            </a:r>
          </a:p>
          <a:p>
            <a:r>
              <a:rPr lang="ro-RO" dirty="0" smtClean="0"/>
              <a:t>11. Monitorizarea elevilor cu risc de părăsire timpurie a școlii (7 elevi), prin activități de mediere școlară, vizite la domiciliu, înregistrarea absențelor elevilor lunar și a rezultatelor școlare scăzute, activități extrașcolare prin care se încurajează elevii în sensul participării la programul școlar.</a:t>
            </a:r>
          </a:p>
          <a:p>
            <a:endParaRPr lang="ro-RO"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REZULTATE AȘTEPTATE:</a:t>
            </a:r>
            <a:endParaRPr lang="ro-RO" dirty="0"/>
          </a:p>
        </p:txBody>
      </p:sp>
      <p:sp>
        <p:nvSpPr>
          <p:cNvPr id="3" name="Content Placeholder 2"/>
          <p:cNvSpPr>
            <a:spLocks noGrp="1"/>
          </p:cNvSpPr>
          <p:nvPr>
            <p:ph sz="half" idx="1"/>
          </p:nvPr>
        </p:nvSpPr>
        <p:spPr/>
        <p:txBody>
          <a:bodyPr>
            <a:normAutofit fontScale="70000" lnSpcReduction="20000"/>
          </a:bodyPr>
          <a:lstStyle/>
          <a:p>
            <a:r>
              <a:rPr lang="ro-RO" dirty="0" smtClean="0"/>
              <a:t> În urma implementării activităților proiectului se așteaptă următoarele rezultate:</a:t>
            </a:r>
          </a:p>
          <a:p>
            <a:pPr lvl="0"/>
            <a:r>
              <a:rPr lang="ro-RO" dirty="0" smtClean="0"/>
              <a:t>Creșterea frecvenței a 5-7 elevi prin activități de de consiliere și orientare școlară;</a:t>
            </a:r>
          </a:p>
          <a:p>
            <a:pPr lvl="0"/>
            <a:r>
              <a:rPr lang="ro-RO" dirty="0" smtClean="0"/>
              <a:t>Integrarea în mediul favorabil învățării a 85% din elevii aparținând grupurilor vulnerabile;</a:t>
            </a:r>
          </a:p>
          <a:p>
            <a:pPr lvl="0"/>
            <a:r>
              <a:rPr lang="ro-RO" dirty="0" smtClean="0"/>
              <a:t>90% din elevii din grupul țintă cu rezultate îmbunătățite la învățătură, în urma activităților remediale;</a:t>
            </a:r>
          </a:p>
          <a:p>
            <a:pPr lvl="0"/>
            <a:r>
              <a:rPr lang="ro-RO" dirty="0" smtClean="0"/>
              <a:t>Participarea în procent de 80% la Evaluarea Națională a elevilor cu performanțe  scăzute;</a:t>
            </a:r>
          </a:p>
        </p:txBody>
      </p:sp>
      <p:sp>
        <p:nvSpPr>
          <p:cNvPr id="4" name="Content Placeholder 3"/>
          <p:cNvSpPr>
            <a:spLocks noGrp="1"/>
          </p:cNvSpPr>
          <p:nvPr>
            <p:ph sz="half" idx="2"/>
          </p:nvPr>
        </p:nvSpPr>
        <p:spPr/>
        <p:txBody>
          <a:bodyPr>
            <a:normAutofit fontScale="70000" lnSpcReduction="20000"/>
          </a:bodyPr>
          <a:lstStyle/>
          <a:p>
            <a:pPr lvl="0"/>
            <a:r>
              <a:rPr lang="ro-RO" dirty="0" smtClean="0"/>
              <a:t>75% dintre elevii care finalizează ciclul gimnazial promovează;</a:t>
            </a:r>
          </a:p>
          <a:p>
            <a:pPr lvl="0"/>
            <a:r>
              <a:rPr lang="ro-RO" dirty="0" smtClean="0"/>
              <a:t>70% din părinții elevilor din grupul  țintă colaborează cu școala;</a:t>
            </a:r>
          </a:p>
          <a:p>
            <a:pPr lvl="0"/>
            <a:r>
              <a:rPr lang="ro-RO" dirty="0" smtClean="0"/>
              <a:t>95% dintre elevii din grupul țintă au primit recompense în urma progresului înregistrat la activitățile remediale;</a:t>
            </a:r>
          </a:p>
          <a:p>
            <a:pPr lvl="0"/>
            <a:r>
              <a:rPr lang="ro-RO" dirty="0" smtClean="0"/>
              <a:t>100% profesori implicați în proiect absolvenți ai unor programe de formare  acreditate pe tema educației incluzive;</a:t>
            </a:r>
          </a:p>
          <a:p>
            <a:pPr lvl="0"/>
            <a:r>
              <a:rPr lang="ro-RO" dirty="0" smtClean="0"/>
              <a:t>Participarea a 7 elevi la activități de mediere școlară șiactivități extrașcolare.</a:t>
            </a:r>
          </a:p>
          <a:p>
            <a:endParaRPr lang="ro-RO" dirty="0"/>
          </a:p>
        </p:txBody>
      </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2E96FE89-4FC9-7CAF-CFDD-36E0095A286D}"/>
              </a:ext>
            </a:extLst>
          </p:cNvPr>
          <p:cNvSpPr>
            <a:spLocks noGrp="1"/>
          </p:cNvSpPr>
          <p:nvPr>
            <p:ph type="title"/>
          </p:nvPr>
        </p:nvSpPr>
        <p:spPr>
          <a:xfrm>
            <a:off x="6637694" y="-236825"/>
            <a:ext cx="4195674" cy="2052522"/>
          </a:xfrm>
        </p:spPr>
        <p:txBody>
          <a:bodyPr vert="horz" lIns="91440" tIns="45720" rIns="91440" bIns="45720" rtlCol="0" anchor="b">
            <a:normAutofit/>
          </a:bodyPr>
          <a:lstStyle/>
          <a:p>
            <a:r>
              <a:rPr lang="en-US" b="1" i="1" u="sng" kern="1200" dirty="0" err="1">
                <a:solidFill>
                  <a:schemeClr val="tx1"/>
                </a:solidFill>
                <a:latin typeface="+mj-lt"/>
                <a:ea typeface="+mj-ea"/>
                <a:cs typeface="+mj-cs"/>
              </a:rPr>
              <a:t>Modulul</a:t>
            </a:r>
            <a:r>
              <a:rPr lang="en-US" b="1" i="1" u="sng" kern="1200" dirty="0">
                <a:solidFill>
                  <a:schemeClr val="tx1"/>
                </a:solidFill>
                <a:latin typeface="+mj-lt"/>
                <a:ea typeface="+mj-ea"/>
                <a:cs typeface="+mj-cs"/>
              </a:rPr>
              <a:t> MATE (SIIIR)</a:t>
            </a:r>
          </a:p>
        </p:txBody>
      </p:sp>
      <p:sp>
        <p:nvSpPr>
          <p:cNvPr id="15" name="Oval 14">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2965" y="554152"/>
            <a:ext cx="5742189" cy="574218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Content Placeholder 5">
            <a:extLst>
              <a:ext uri="{FF2B5EF4-FFF2-40B4-BE49-F238E27FC236}">
                <a16:creationId xmlns:a16="http://schemas.microsoft.com/office/drawing/2014/main" xmlns="" id="{B3AD7C54-14F6-3568-DB70-5B23F6D3CC19}"/>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l="16625" r="16625"/>
          <a:stretch/>
        </p:blipFill>
        <p:spPr>
          <a:xfrm>
            <a:off x="509225" y="545839"/>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7"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2">
              <a:lumMod val="50000"/>
            </a:schemeClr>
          </a:solidFill>
          <a:ln w="776" cap="flat">
            <a:noFill/>
            <a:prstDash val="solid"/>
            <a:miter/>
          </a:ln>
        </p:spPr>
        <p:txBody>
          <a:bodyPr rtlCol="0" anchor="ctr"/>
          <a:lstStyle/>
          <a:p>
            <a:endParaRPr lang="en-US"/>
          </a:p>
        </p:txBody>
      </p:sp>
      <p:sp>
        <p:nvSpPr>
          <p:cNvPr id="19" name="!!circle graphic">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2">
              <a:lumMod val="50000"/>
            </a:schemeClr>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CBBD78B9-563A-A0D1-6FFB-F442128F5087}"/>
              </a:ext>
            </a:extLst>
          </p:cNvPr>
          <p:cNvSpPr>
            <a:spLocks noGrp="1"/>
          </p:cNvSpPr>
          <p:nvPr>
            <p:ph sz="half" idx="1"/>
          </p:nvPr>
        </p:nvSpPr>
        <p:spPr>
          <a:xfrm>
            <a:off x="6637695" y="2162335"/>
            <a:ext cx="4195673" cy="4134005"/>
          </a:xfrm>
        </p:spPr>
        <p:txBody>
          <a:bodyPr vert="horz" lIns="91440" tIns="45720" rIns="91440" bIns="45720" rtlCol="0" anchor="t">
            <a:noAutofit/>
          </a:bodyPr>
          <a:lstStyle/>
          <a:p>
            <a:r>
              <a:rPr lang="en-US" sz="1600" dirty="0" err="1"/>
              <a:t>Diriginții</a:t>
            </a:r>
            <a:r>
              <a:rPr lang="en-US" sz="1600" dirty="0">
                <a:sym typeface="Wingdings" panose="05000000000000000000" pitchFamily="2" charset="2"/>
              </a:rPr>
              <a:t> </a:t>
            </a:r>
            <a:r>
              <a:rPr lang="en-US" sz="1600" dirty="0" err="1">
                <a:sym typeface="Wingdings" panose="05000000000000000000" pitchFamily="2" charset="2"/>
              </a:rPr>
              <a:t>Fișe</a:t>
            </a:r>
            <a:r>
              <a:rPr lang="en-US" sz="1600" dirty="0">
                <a:sym typeface="Wingdings" panose="05000000000000000000" pitchFamily="2" charset="2"/>
              </a:rPr>
              <a:t> de </a:t>
            </a:r>
            <a:r>
              <a:rPr lang="en-US" sz="1600" dirty="0" err="1">
                <a:sym typeface="Wingdings" panose="05000000000000000000" pitchFamily="2" charset="2"/>
              </a:rPr>
              <a:t>observație</a:t>
            </a:r>
            <a:r>
              <a:rPr lang="en-US" sz="1600" dirty="0">
                <a:sym typeface="Wingdings" panose="05000000000000000000" pitchFamily="2" charset="2"/>
              </a:rPr>
              <a:t> </a:t>
            </a:r>
            <a:r>
              <a:rPr lang="en-US" sz="1600" dirty="0" err="1">
                <a:sym typeface="Wingdings" panose="05000000000000000000" pitchFamily="2" charset="2"/>
              </a:rPr>
              <a:t>în</a:t>
            </a:r>
            <a:r>
              <a:rPr lang="en-US" sz="1600" dirty="0">
                <a:sym typeface="Wingdings" panose="05000000000000000000" pitchFamily="2" charset="2"/>
              </a:rPr>
              <a:t> SIIIR:</a:t>
            </a:r>
          </a:p>
          <a:p>
            <a:r>
              <a:rPr lang="en-US" sz="1600" dirty="0" err="1">
                <a:sym typeface="Wingdings" panose="05000000000000000000" pitchFamily="2" charset="2"/>
              </a:rPr>
              <a:t>Grupul</a:t>
            </a:r>
            <a:r>
              <a:rPr lang="en-US" sz="1600" dirty="0">
                <a:sym typeface="Wingdings" panose="05000000000000000000" pitchFamily="2" charset="2"/>
              </a:rPr>
              <a:t> </a:t>
            </a:r>
            <a:r>
              <a:rPr lang="en-US" sz="1600" dirty="0" err="1">
                <a:sym typeface="Wingdings" panose="05000000000000000000" pitchFamily="2" charset="2"/>
              </a:rPr>
              <a:t>țintă</a:t>
            </a:r>
            <a:r>
              <a:rPr lang="en-US" sz="1600" dirty="0">
                <a:sym typeface="Wingdings" panose="05000000000000000000" pitchFamily="2" charset="2"/>
              </a:rPr>
              <a:t> (tot </a:t>
            </a:r>
            <a:r>
              <a:rPr lang="en-US" sz="1600" dirty="0" err="1">
                <a:sym typeface="Wingdings" panose="05000000000000000000" pitchFamily="2" charset="2"/>
              </a:rPr>
              <a:t>gimnaziul</a:t>
            </a:r>
            <a:r>
              <a:rPr lang="en-US" sz="1600" dirty="0">
                <a:sym typeface="Wingdings" panose="05000000000000000000" pitchFamily="2" charset="2"/>
              </a:rPr>
              <a:t>)</a:t>
            </a:r>
          </a:p>
          <a:p>
            <a:r>
              <a:rPr lang="en-US" sz="1600" dirty="0" err="1">
                <a:sym typeface="Wingdings" panose="05000000000000000000" pitchFamily="2" charset="2"/>
              </a:rPr>
              <a:t>Elevii</a:t>
            </a:r>
            <a:r>
              <a:rPr lang="en-US" sz="1600" dirty="0">
                <a:sym typeface="Wingdings" panose="05000000000000000000" pitchFamily="2" charset="2"/>
              </a:rPr>
              <a:t> </a:t>
            </a:r>
            <a:r>
              <a:rPr lang="en-US" sz="1600" dirty="0" err="1">
                <a:sym typeface="Wingdings" panose="05000000000000000000" pitchFamily="2" charset="2"/>
              </a:rPr>
              <a:t>în</a:t>
            </a:r>
            <a:r>
              <a:rPr lang="en-US" sz="1600" dirty="0">
                <a:sym typeface="Wingdings" panose="05000000000000000000" pitchFamily="2" charset="2"/>
              </a:rPr>
              <a:t> </a:t>
            </a:r>
            <a:r>
              <a:rPr lang="en-US" sz="1600" dirty="0" err="1">
                <a:sym typeface="Wingdings" panose="05000000000000000000" pitchFamily="2" charset="2"/>
              </a:rPr>
              <a:t>risc</a:t>
            </a:r>
            <a:r>
              <a:rPr lang="en-US" sz="1600" dirty="0">
                <a:sym typeface="Wingdings" panose="05000000000000000000" pitchFamily="2" charset="2"/>
              </a:rPr>
              <a:t> de abandon:</a:t>
            </a:r>
          </a:p>
          <a:p>
            <a:endParaRPr lang="en-US" sz="1600" dirty="0">
              <a:sym typeface="Wingdings" panose="05000000000000000000" pitchFamily="2" charset="2"/>
            </a:endParaRPr>
          </a:p>
          <a:p>
            <a:pPr>
              <a:buFont typeface="Wingdings" panose="05000000000000000000" pitchFamily="2" charset="2"/>
              <a:buChar char="Ø"/>
            </a:pPr>
            <a:r>
              <a:rPr lang="en-US" sz="1600" dirty="0" err="1">
                <a:sym typeface="Wingdings" panose="05000000000000000000" pitchFamily="2" charset="2"/>
              </a:rPr>
              <a:t>Rezultate</a:t>
            </a:r>
            <a:r>
              <a:rPr lang="en-US" sz="1600" dirty="0">
                <a:sym typeface="Wingdings" panose="05000000000000000000" pitchFamily="2" charset="2"/>
              </a:rPr>
              <a:t> </a:t>
            </a:r>
            <a:r>
              <a:rPr lang="en-US" sz="1600" dirty="0" err="1">
                <a:sym typeface="Wingdings" panose="05000000000000000000" pitchFamily="2" charset="2"/>
              </a:rPr>
              <a:t>slabe</a:t>
            </a:r>
            <a:r>
              <a:rPr lang="en-US" sz="1600" dirty="0">
                <a:sym typeface="Wingdings" panose="05000000000000000000" pitchFamily="2" charset="2"/>
              </a:rPr>
              <a:t> (sub 6 la </a:t>
            </a:r>
            <a:r>
              <a:rPr lang="ro-RO" sz="1600" dirty="0" smtClean="0">
                <a:sym typeface="Wingdings" panose="05000000000000000000" pitchFamily="2" charset="2"/>
              </a:rPr>
              <a:t>limba </a:t>
            </a:r>
            <a:r>
              <a:rPr lang="en-US" sz="1600" dirty="0" err="1" smtClean="0">
                <a:sym typeface="Wingdings" panose="05000000000000000000" pitchFamily="2" charset="2"/>
              </a:rPr>
              <a:t>rom</a:t>
            </a:r>
            <a:r>
              <a:rPr lang="ro-RO" sz="1600" dirty="0" smtClean="0">
                <a:sym typeface="Wingdings" panose="05000000000000000000" pitchFamily="2" charset="2"/>
              </a:rPr>
              <a:t>ână</a:t>
            </a:r>
            <a:r>
              <a:rPr lang="en-US" sz="1600" dirty="0" smtClean="0">
                <a:sym typeface="Wingdings" panose="05000000000000000000" pitchFamily="2" charset="2"/>
              </a:rPr>
              <a:t>., </a:t>
            </a:r>
            <a:r>
              <a:rPr lang="en-US" sz="1600" dirty="0" err="1" smtClean="0">
                <a:sym typeface="Wingdings" panose="05000000000000000000" pitchFamily="2" charset="2"/>
              </a:rPr>
              <a:t>matem</a:t>
            </a:r>
            <a:r>
              <a:rPr lang="ro-RO" sz="1600" dirty="0" smtClean="0">
                <a:sym typeface="Wingdings" panose="05000000000000000000" pitchFamily="2" charset="2"/>
              </a:rPr>
              <a:t>atică</a:t>
            </a:r>
            <a:r>
              <a:rPr lang="en-US" sz="1600" dirty="0" smtClean="0">
                <a:sym typeface="Wingdings" panose="05000000000000000000" pitchFamily="2" charset="2"/>
              </a:rPr>
              <a:t>)</a:t>
            </a:r>
            <a:endParaRPr lang="en-US" sz="1600" dirty="0">
              <a:sym typeface="Wingdings" panose="05000000000000000000" pitchFamily="2" charset="2"/>
            </a:endParaRPr>
          </a:p>
          <a:p>
            <a:pPr>
              <a:buFont typeface="Wingdings" panose="05000000000000000000" pitchFamily="2" charset="2"/>
              <a:buChar char="Ø"/>
            </a:pPr>
            <a:r>
              <a:rPr lang="en-US" sz="1600" dirty="0" err="1">
                <a:sym typeface="Wingdings" panose="05000000000000000000" pitchFamily="2" charset="2"/>
              </a:rPr>
              <a:t>Absenteism</a:t>
            </a:r>
            <a:r>
              <a:rPr lang="en-US" sz="1600" dirty="0">
                <a:sym typeface="Wingdings" panose="05000000000000000000" pitchFamily="2" charset="2"/>
              </a:rPr>
              <a:t> </a:t>
            </a:r>
            <a:r>
              <a:rPr lang="en-US" sz="1600" dirty="0" err="1">
                <a:sym typeface="Wingdings" panose="05000000000000000000" pitchFamily="2" charset="2"/>
              </a:rPr>
              <a:t>nemotivat</a:t>
            </a:r>
            <a:endParaRPr lang="en-US" sz="1600" dirty="0">
              <a:sym typeface="Wingdings" panose="05000000000000000000" pitchFamily="2" charset="2"/>
            </a:endParaRPr>
          </a:p>
          <a:p>
            <a:pPr>
              <a:buFont typeface="Wingdings" panose="05000000000000000000" pitchFamily="2" charset="2"/>
              <a:buChar char="Ø"/>
            </a:pPr>
            <a:r>
              <a:rPr lang="en-US" sz="1600" dirty="0" err="1"/>
              <a:t>Repetent</a:t>
            </a:r>
            <a:r>
              <a:rPr lang="en-US" sz="1600" dirty="0"/>
              <a:t> o </a:t>
            </a:r>
            <a:r>
              <a:rPr lang="en-US" sz="1600" dirty="0" err="1"/>
              <a:t>dată</a:t>
            </a:r>
            <a:endParaRPr lang="en-US" sz="1600" dirty="0"/>
          </a:p>
          <a:p>
            <a:pPr>
              <a:buFont typeface="Wingdings" panose="05000000000000000000" pitchFamily="2" charset="2"/>
              <a:buChar char="Ø"/>
            </a:pPr>
            <a:r>
              <a:rPr lang="en-US" sz="1600" dirty="0" err="1"/>
              <a:t>Repetent</a:t>
            </a:r>
            <a:r>
              <a:rPr lang="en-US" sz="1600" dirty="0"/>
              <a:t> de </a:t>
            </a:r>
            <a:r>
              <a:rPr lang="en-US" sz="1600" dirty="0" err="1"/>
              <a:t>două</a:t>
            </a:r>
            <a:r>
              <a:rPr lang="en-US" sz="1600" dirty="0"/>
              <a:t> </a:t>
            </a:r>
            <a:r>
              <a:rPr lang="en-US" sz="1600" dirty="0" err="1"/>
              <a:t>ori</a:t>
            </a:r>
            <a:endParaRPr lang="en-US" sz="1600" dirty="0"/>
          </a:p>
          <a:p>
            <a:pPr>
              <a:buFont typeface="Wingdings" panose="05000000000000000000" pitchFamily="2" charset="2"/>
              <a:buChar char="Ø"/>
            </a:pPr>
            <a:r>
              <a:rPr lang="en-US" sz="1600" dirty="0" err="1"/>
              <a:t>Elevi</a:t>
            </a:r>
            <a:r>
              <a:rPr lang="en-US" sz="1600" dirty="0"/>
              <a:t> </a:t>
            </a:r>
            <a:r>
              <a:rPr lang="en-US" sz="1600" dirty="0" err="1"/>
              <a:t>sancționați</a:t>
            </a:r>
            <a:endParaRPr lang="en-US" sz="1600" dirty="0"/>
          </a:p>
          <a:p>
            <a:endParaRPr lang="en-US" sz="1600" dirty="0"/>
          </a:p>
          <a:p>
            <a:pPr marL="0" indent="0">
              <a:buNone/>
            </a:pPr>
            <a:r>
              <a:rPr lang="en-US" sz="1600" dirty="0">
                <a:sym typeface="Wingdings" panose="05000000000000000000" pitchFamily="2" charset="2"/>
              </a:rPr>
              <a:t> </a:t>
            </a:r>
            <a:r>
              <a:rPr lang="en-US" sz="1600" dirty="0" err="1">
                <a:sym typeface="Wingdings" panose="05000000000000000000" pitchFamily="2" charset="2"/>
              </a:rPr>
              <a:t>Centralizatorul</a:t>
            </a:r>
            <a:r>
              <a:rPr lang="en-US" sz="1600" dirty="0">
                <a:sym typeface="Wingdings" panose="05000000000000000000" pitchFamily="2" charset="2"/>
              </a:rPr>
              <a:t> </a:t>
            </a:r>
            <a:r>
              <a:rPr lang="en-US" sz="1600" dirty="0" err="1">
                <a:sym typeface="Wingdings" panose="05000000000000000000" pitchFamily="2" charset="2"/>
              </a:rPr>
              <a:t>Grup</a:t>
            </a:r>
            <a:r>
              <a:rPr lang="en-US" sz="1600" dirty="0">
                <a:sym typeface="Wingdings" panose="05000000000000000000" pitchFamily="2" charset="2"/>
              </a:rPr>
              <a:t> </a:t>
            </a:r>
            <a:r>
              <a:rPr lang="en-US" sz="1600" dirty="0" err="1">
                <a:sym typeface="Wingdings" panose="05000000000000000000" pitchFamily="2" charset="2"/>
              </a:rPr>
              <a:t>Țintă</a:t>
            </a:r>
            <a:endParaRPr lang="en-US" sz="1600" dirty="0"/>
          </a:p>
        </p:txBody>
      </p:sp>
      <p:sp>
        <p:nvSpPr>
          <p:cNvPr id="21" name="!!dot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2">
              <a:lumMod val="50000"/>
            </a:schemeClr>
          </a:solidFill>
          <a:ln w="516" cap="flat">
            <a:noFill/>
            <a:prstDash val="solid"/>
            <a:miter/>
          </a:ln>
        </p:spPr>
        <p:txBody>
          <a:bodyPr rtlCol="0" anchor="ctr"/>
          <a:lstStyle/>
          <a:p>
            <a:endParaRPr lang="en-US"/>
          </a:p>
        </p:txBody>
      </p:sp>
      <p:cxnSp>
        <p:nvCxnSpPr>
          <p:cNvPr id="23" name="!!Straight Connector" hidden="1">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28BC1428-E46B-A912-8188-6D7E1061D199}"/>
              </a:ext>
            </a:extLst>
          </p:cNvPr>
          <p:cNvCxnSpPr>
            <a:cxnSpLocks/>
          </p:cNvCxnSpPr>
          <p:nvPr/>
        </p:nvCxnSpPr>
        <p:spPr>
          <a:xfrm>
            <a:off x="11205888" y="281959"/>
            <a:ext cx="0" cy="657604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2136571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xmlns="" id="{D9A7F3BF-8763-4074-AD77-92790AF314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A1CF9D7-097B-6BAD-DFFA-3343D4CC4FA8}"/>
              </a:ext>
            </a:extLst>
          </p:cNvPr>
          <p:cNvSpPr>
            <a:spLocks noGrp="1"/>
          </p:cNvSpPr>
          <p:nvPr>
            <p:ph type="title"/>
          </p:nvPr>
        </p:nvSpPr>
        <p:spPr>
          <a:xfrm>
            <a:off x="1188069" y="381935"/>
            <a:ext cx="5366040" cy="2344840"/>
          </a:xfrm>
        </p:spPr>
        <p:txBody>
          <a:bodyPr anchor="b">
            <a:normAutofit/>
          </a:bodyPr>
          <a:lstStyle/>
          <a:p>
            <a:r>
              <a:rPr lang="en-US" sz="5100" b="1" i="1" u="sng" dirty="0" err="1"/>
              <a:t>Indicatorii</a:t>
            </a:r>
            <a:r>
              <a:rPr lang="en-US" sz="5100" b="1" i="1" u="sng" dirty="0"/>
              <a:t> de </a:t>
            </a:r>
            <a:r>
              <a:rPr lang="en-US" sz="5100" b="1" i="1" u="sng" dirty="0" err="1"/>
              <a:t>rezultat</a:t>
            </a:r>
            <a:r>
              <a:rPr lang="ro-RO" sz="5100" b="1" i="1" u="sng" dirty="0"/>
              <a:t> </a:t>
            </a:r>
            <a:endParaRPr lang="en-US" sz="5100" b="1" i="1" u="sng" dirty="0"/>
          </a:p>
        </p:txBody>
      </p:sp>
      <p:cxnSp>
        <p:nvCxnSpPr>
          <p:cNvPr id="22" name="!!Straight Connector" hidden="1">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2362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A304E79-DDD3-A4D8-80BA-1E8BD6476AD1}"/>
              </a:ext>
            </a:extLst>
          </p:cNvPr>
          <p:cNvSpPr>
            <a:spLocks noGrp="1"/>
          </p:cNvSpPr>
          <p:nvPr>
            <p:ph idx="1"/>
          </p:nvPr>
        </p:nvSpPr>
        <p:spPr>
          <a:xfrm>
            <a:off x="1188069" y="3175552"/>
            <a:ext cx="5366041" cy="2809114"/>
          </a:xfrm>
        </p:spPr>
        <p:txBody>
          <a:bodyPr anchor="t">
            <a:normAutofit/>
          </a:bodyPr>
          <a:lstStyle/>
          <a:p>
            <a:pPr>
              <a:buFont typeface="Wingdings" panose="05000000000000000000" pitchFamily="2" charset="2"/>
              <a:buChar char="q"/>
            </a:pPr>
            <a:r>
              <a:rPr lang="ro-RO" sz="1800" dirty="0"/>
              <a:t>Scăderea ratei de abandon școlar (</a:t>
            </a:r>
            <a:r>
              <a:rPr lang="en-US" sz="1800" dirty="0"/>
              <a:t>1,87%)</a:t>
            </a:r>
            <a:endParaRPr lang="ro-RO" sz="1800" dirty="0"/>
          </a:p>
          <a:p>
            <a:pPr>
              <a:buFont typeface="Wingdings" panose="05000000000000000000" pitchFamily="2" charset="2"/>
              <a:buChar char="q"/>
            </a:pPr>
            <a:r>
              <a:rPr lang="ro-RO" sz="1800" dirty="0"/>
              <a:t>Creșterea ratei de absolvire a clasei a VIII-a</a:t>
            </a:r>
            <a:r>
              <a:rPr lang="en-US" sz="1800" dirty="0"/>
              <a:t> </a:t>
            </a:r>
            <a:r>
              <a:rPr lang="en-US" sz="1800" dirty="0" smtClean="0"/>
              <a:t>(</a:t>
            </a:r>
            <a:r>
              <a:rPr lang="ro-RO" sz="1800" dirty="0" smtClean="0"/>
              <a:t>8</a:t>
            </a:r>
            <a:r>
              <a:rPr lang="en-US" sz="1800" dirty="0" smtClean="0"/>
              <a:t>0</a:t>
            </a:r>
            <a:r>
              <a:rPr lang="en-US" sz="1800" dirty="0"/>
              <a:t>%)</a:t>
            </a:r>
            <a:endParaRPr lang="ro-RO" sz="1800" dirty="0"/>
          </a:p>
          <a:p>
            <a:pPr>
              <a:buFont typeface="Wingdings" panose="05000000000000000000" pitchFamily="2" charset="2"/>
              <a:buChar char="q"/>
            </a:pPr>
            <a:r>
              <a:rPr lang="ro-RO" sz="1800" dirty="0"/>
              <a:t>Creșterea ratei de participare la E.N.</a:t>
            </a:r>
            <a:r>
              <a:rPr lang="en-US" sz="1800" dirty="0"/>
              <a:t> </a:t>
            </a:r>
            <a:r>
              <a:rPr lang="en-US" sz="1800" dirty="0" smtClean="0"/>
              <a:t>(</a:t>
            </a:r>
            <a:r>
              <a:rPr lang="ro-RO" sz="1800" dirty="0" smtClean="0"/>
              <a:t>80</a:t>
            </a:r>
            <a:r>
              <a:rPr lang="en-US" sz="1800" dirty="0" smtClean="0"/>
              <a:t>%)</a:t>
            </a:r>
            <a:endParaRPr lang="ro-RO" sz="1800" dirty="0"/>
          </a:p>
          <a:p>
            <a:pPr>
              <a:buFont typeface="Wingdings" panose="05000000000000000000" pitchFamily="2" charset="2"/>
              <a:buChar char="q"/>
            </a:pPr>
            <a:r>
              <a:rPr lang="ro-RO" sz="1800" dirty="0"/>
              <a:t>Scăderea procentului absenteismului</a:t>
            </a:r>
            <a:r>
              <a:rPr lang="en-US" sz="1800" dirty="0"/>
              <a:t> (2%)</a:t>
            </a:r>
            <a:endParaRPr lang="ro-RO" sz="1800" dirty="0"/>
          </a:p>
          <a:p>
            <a:pPr>
              <a:buFont typeface="Wingdings" panose="05000000000000000000" pitchFamily="2" charset="2"/>
              <a:buChar char="q"/>
            </a:pPr>
            <a:r>
              <a:rPr lang="en-US" sz="1800" dirty="0"/>
              <a:t>Sc</a:t>
            </a:r>
            <a:r>
              <a:rPr lang="ro-RO" sz="1800" dirty="0"/>
              <a:t>ăderea procentului notelor sub 6 la E.N. (60,71%)</a:t>
            </a:r>
          </a:p>
          <a:p>
            <a:endParaRPr lang="en-US" sz="1800" dirty="0"/>
          </a:p>
        </p:txBody>
      </p:sp>
      <p:sp>
        <p:nvSpPr>
          <p:cNvPr id="23"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01652" y="1106003"/>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2">
              <a:lumMod val="50000"/>
            </a:schemeClr>
          </a:solidFill>
          <a:ln w="776" cap="flat">
            <a:noFill/>
            <a:prstDash val="solid"/>
            <a:miter/>
          </a:ln>
        </p:spPr>
        <p:txBody>
          <a:bodyPr rtlCol="0" anchor="ctr"/>
          <a:lstStyle/>
          <a:p>
            <a:endParaRPr lang="en-US"/>
          </a:p>
        </p:txBody>
      </p:sp>
      <p:sp>
        <p:nvSpPr>
          <p:cNvPr id="24" name="!!dot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44234" y="138885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2">
              <a:lumMod val="50000"/>
            </a:schemeClr>
          </a:solidFill>
          <a:ln w="516" cap="flat">
            <a:noFill/>
            <a:prstDash val="solid"/>
            <a:miter/>
          </a:ln>
        </p:spPr>
        <p:txBody>
          <a:bodyPr rtlCol="0" anchor="ctr"/>
          <a:lstStyle/>
          <a:p>
            <a:endParaRPr lang="en-US"/>
          </a:p>
        </p:txBody>
      </p:sp>
      <p:sp>
        <p:nvSpPr>
          <p:cNvPr id="20" name="!!circle graphic">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6781" y="4876208"/>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2">
              <a:lumMod val="50000"/>
            </a:schemeClr>
          </a:solidFill>
          <a:ln w="751" cap="flat">
            <a:noFill/>
            <a:prstDash val="solid"/>
            <a:miter/>
          </a:ln>
        </p:spPr>
        <p:txBody>
          <a:bodyPr rtlCol="0" anchor="ctr"/>
          <a:lstStyle/>
          <a:p>
            <a:endParaRPr lang="en-US"/>
          </a:p>
        </p:txBody>
      </p:sp>
      <p:cxnSp>
        <p:nvCxnSpPr>
          <p:cNvPr id="9" name="Straight Connector 8">
            <a:extLst>
              <a:ext uri="{FF2B5EF4-FFF2-40B4-BE49-F238E27FC236}">
                <a16:creationId xmlns:a16="http://schemas.microsoft.com/office/drawing/2014/main" xmlns="" id="{DF12B5AD-DCFF-A068-6CAB-3BA02E20091A}"/>
              </a:ext>
            </a:extLst>
          </p:cNvPr>
          <p:cNvCxnSpPr/>
          <p:nvPr/>
        </p:nvCxnSpPr>
        <p:spPr>
          <a:xfrm>
            <a:off x="629265" y="648929"/>
            <a:ext cx="0" cy="608616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xmlns="" id="{92E6B304-87D9-8436-5EF0-A53F59FC1726}"/>
              </a:ext>
            </a:extLst>
          </p:cNvPr>
          <p:cNvSpPr/>
          <p:nvPr/>
        </p:nvSpPr>
        <p:spPr>
          <a:xfrm>
            <a:off x="7396782" y="1251809"/>
            <a:ext cx="4165954" cy="416731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rogress bar with text and a progress bar&#10;&#10;Description automatically generated">
            <a:extLst>
              <a:ext uri="{FF2B5EF4-FFF2-40B4-BE49-F238E27FC236}">
                <a16:creationId xmlns:a16="http://schemas.microsoft.com/office/drawing/2014/main" xmlns="" id="{14FA555E-26A9-09C1-A0FD-F429682331C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848" r="23402"/>
          <a:stretch/>
        </p:blipFill>
        <p:spPr>
          <a:xfrm>
            <a:off x="7289395" y="1243612"/>
            <a:ext cx="4165953" cy="4167318"/>
          </a:xfrm>
          <a:custGeom>
            <a:avLst/>
            <a:gdLst/>
            <a:ahLst/>
            <a:cxnLst/>
            <a:rect l="l" t="t" r="r" b="b"/>
            <a:pathLst>
              <a:path w="2242226" h="2242226">
                <a:moveTo>
                  <a:pt x="1121113" y="0"/>
                </a:moveTo>
                <a:cubicBezTo>
                  <a:pt x="1740287" y="0"/>
                  <a:pt x="2242226" y="501939"/>
                  <a:pt x="2242226" y="1121113"/>
                </a:cubicBezTo>
                <a:cubicBezTo>
                  <a:pt x="2242226" y="1740287"/>
                  <a:pt x="1740287" y="2242226"/>
                  <a:pt x="1121113" y="2242226"/>
                </a:cubicBezTo>
                <a:cubicBezTo>
                  <a:pt x="501939" y="2242226"/>
                  <a:pt x="0" y="1740287"/>
                  <a:pt x="0" y="1121113"/>
                </a:cubicBezTo>
                <a:cubicBezTo>
                  <a:pt x="0" y="501939"/>
                  <a:pt x="501939" y="0"/>
                  <a:pt x="1121113" y="0"/>
                </a:cubicBezTo>
                <a:close/>
              </a:path>
            </a:pathLst>
          </a:custGeom>
          <a:gradFill>
            <a:gsLst>
              <a:gs pos="0">
                <a:schemeClr val="accent1">
                  <a:lumMod val="5000"/>
                  <a:lumOff val="95000"/>
                </a:schemeClr>
              </a:gs>
              <a:gs pos="48000">
                <a:schemeClr val="accent1">
                  <a:lumMod val="45000"/>
                  <a:lumOff val="55000"/>
                </a:schemeClr>
              </a:gs>
              <a:gs pos="78000">
                <a:srgbClr val="F7C1B8"/>
              </a:gs>
              <a:gs pos="68000">
                <a:srgbClr val="F7C1B8"/>
              </a:gs>
              <a:gs pos="100000">
                <a:schemeClr val="accent1">
                  <a:lumMod val="45000"/>
                  <a:lumOff val="55000"/>
                </a:schemeClr>
              </a:gs>
            </a:gsLst>
            <a:lin ang="5400000" scaled="1"/>
          </a:gradFill>
        </p:spPr>
      </p:pic>
    </p:spTree>
    <p:extLst>
      <p:ext uri="{BB962C8B-B14F-4D97-AF65-F5344CB8AC3E}">
        <p14:creationId xmlns:p14="http://schemas.microsoft.com/office/powerpoint/2010/main" xmlns="" val="1709427645"/>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xmlns="" id="{1D9E51F8-D1D9-BD80-A72C-1EC72183ED6B}"/>
              </a:ext>
            </a:extLst>
          </p:cNvPr>
          <p:cNvSpPr/>
          <p:nvPr/>
        </p:nvSpPr>
        <p:spPr>
          <a:xfrm>
            <a:off x="4542502" y="2553929"/>
            <a:ext cx="2910349" cy="1750142"/>
          </a:xfrm>
          <a:prstGeom prst="ellipse">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solidFill>
                  <a:schemeClr val="tx1"/>
                </a:solidFill>
              </a:rPr>
              <a:t>PNRAS </a:t>
            </a:r>
            <a:r>
              <a:rPr lang="ro-RO" dirty="0" smtClean="0">
                <a:solidFill>
                  <a:schemeClr val="tx1"/>
                </a:solidFill>
              </a:rPr>
              <a:t>BIRCII/NEGRENI</a:t>
            </a:r>
            <a:endParaRPr lang="en-US" dirty="0">
              <a:solidFill>
                <a:schemeClr val="tx1"/>
              </a:solidFill>
            </a:endParaRPr>
          </a:p>
        </p:txBody>
      </p:sp>
      <p:grpSp>
        <p:nvGrpSpPr>
          <p:cNvPr id="14" name="Group 13">
            <a:extLst>
              <a:ext uri="{FF2B5EF4-FFF2-40B4-BE49-F238E27FC236}">
                <a16:creationId xmlns:a16="http://schemas.microsoft.com/office/drawing/2014/main" xmlns="" id="{6025E636-9330-8012-AEF2-383A269C045D}"/>
              </a:ext>
            </a:extLst>
          </p:cNvPr>
          <p:cNvGrpSpPr/>
          <p:nvPr/>
        </p:nvGrpSpPr>
        <p:grpSpPr>
          <a:xfrm>
            <a:off x="993058" y="521110"/>
            <a:ext cx="3975655" cy="2289121"/>
            <a:chOff x="993058" y="521110"/>
            <a:chExt cx="3975655" cy="2289121"/>
          </a:xfrm>
        </p:grpSpPr>
        <p:cxnSp>
          <p:nvCxnSpPr>
            <p:cNvPr id="9" name="Straight Arrow Connector 8">
              <a:extLst>
                <a:ext uri="{FF2B5EF4-FFF2-40B4-BE49-F238E27FC236}">
                  <a16:creationId xmlns:a16="http://schemas.microsoft.com/office/drawing/2014/main" xmlns="" id="{0A8C88AC-289B-1DB0-B702-D54A740608A0}"/>
                </a:ext>
              </a:extLst>
            </p:cNvPr>
            <p:cNvCxnSpPr>
              <a:stCxn id="7" idx="1"/>
            </p:cNvCxnSpPr>
            <p:nvPr/>
          </p:nvCxnSpPr>
          <p:spPr>
            <a:xfrm flipH="1" flipV="1">
              <a:off x="3460955" y="1779639"/>
              <a:ext cx="1507758" cy="1030592"/>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xmlns="" id="{E088A5FB-CC1B-5BAE-90C3-DAB5F1DADA49}"/>
                </a:ext>
              </a:extLst>
            </p:cNvPr>
            <p:cNvSpPr/>
            <p:nvPr/>
          </p:nvSpPr>
          <p:spPr>
            <a:xfrm>
              <a:off x="993058" y="521110"/>
              <a:ext cx="2467897" cy="1275733"/>
            </a:xfrm>
            <a:prstGeom prst="round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o-RO" dirty="0">
                  <a:solidFill>
                    <a:schemeClr val="tx1"/>
                  </a:solidFill>
                </a:rPr>
                <a:t>Digitalizarea managementului educațional</a:t>
              </a:r>
              <a:endParaRPr lang="en-US" dirty="0">
                <a:solidFill>
                  <a:schemeClr val="tx1"/>
                </a:solidFill>
              </a:endParaRPr>
            </a:p>
          </p:txBody>
        </p:sp>
      </p:grpSp>
      <p:grpSp>
        <p:nvGrpSpPr>
          <p:cNvPr id="12" name="Group 11">
            <a:extLst>
              <a:ext uri="{FF2B5EF4-FFF2-40B4-BE49-F238E27FC236}">
                <a16:creationId xmlns:a16="http://schemas.microsoft.com/office/drawing/2014/main" xmlns="" id="{08F39B69-04DB-1905-A4DF-E0B05B3E3F49}"/>
              </a:ext>
            </a:extLst>
          </p:cNvPr>
          <p:cNvGrpSpPr/>
          <p:nvPr/>
        </p:nvGrpSpPr>
        <p:grpSpPr>
          <a:xfrm>
            <a:off x="757084" y="2882078"/>
            <a:ext cx="3785418" cy="1275733"/>
            <a:chOff x="757084" y="2882078"/>
            <a:chExt cx="3785418" cy="1275733"/>
          </a:xfrm>
        </p:grpSpPr>
        <p:cxnSp>
          <p:nvCxnSpPr>
            <p:cNvPr id="24" name="Straight Arrow Connector 23">
              <a:extLst>
                <a:ext uri="{FF2B5EF4-FFF2-40B4-BE49-F238E27FC236}">
                  <a16:creationId xmlns:a16="http://schemas.microsoft.com/office/drawing/2014/main" xmlns="" id="{22C61AFC-1160-34E7-CA3E-B4859A6CCC1E}"/>
                </a:ext>
              </a:extLst>
            </p:cNvPr>
            <p:cNvCxnSpPr>
              <a:stCxn id="7" idx="2"/>
            </p:cNvCxnSpPr>
            <p:nvPr/>
          </p:nvCxnSpPr>
          <p:spPr>
            <a:xfrm flipH="1">
              <a:off x="3224981" y="3429000"/>
              <a:ext cx="1317521"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xmlns="" id="{E4CD8456-0EBD-A527-9692-A40D78A77719}"/>
                </a:ext>
              </a:extLst>
            </p:cNvPr>
            <p:cNvSpPr/>
            <p:nvPr/>
          </p:nvSpPr>
          <p:spPr>
            <a:xfrm>
              <a:off x="757084" y="2882078"/>
              <a:ext cx="2467897" cy="1275733"/>
            </a:xfrm>
            <a:prstGeom prst="round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o-RO" dirty="0">
                  <a:solidFill>
                    <a:schemeClr val="tx1"/>
                  </a:solidFill>
                </a:rPr>
                <a:t>Digitalizare</a:t>
              </a:r>
              <a:endParaRPr lang="en-US" dirty="0">
                <a:solidFill>
                  <a:schemeClr val="tx1"/>
                </a:solidFill>
              </a:endParaRPr>
            </a:p>
          </p:txBody>
        </p:sp>
      </p:grpSp>
      <p:grpSp>
        <p:nvGrpSpPr>
          <p:cNvPr id="10" name="Group 9">
            <a:extLst>
              <a:ext uri="{FF2B5EF4-FFF2-40B4-BE49-F238E27FC236}">
                <a16:creationId xmlns:a16="http://schemas.microsoft.com/office/drawing/2014/main" xmlns="" id="{DB4435A6-9983-F6FA-7D2A-B02A0A04ED25}"/>
              </a:ext>
            </a:extLst>
          </p:cNvPr>
          <p:cNvGrpSpPr/>
          <p:nvPr/>
        </p:nvGrpSpPr>
        <p:grpSpPr>
          <a:xfrm>
            <a:off x="1266868" y="4047769"/>
            <a:ext cx="3701845" cy="2380067"/>
            <a:chOff x="1266868" y="4047769"/>
            <a:chExt cx="3701845" cy="2380067"/>
          </a:xfrm>
        </p:grpSpPr>
        <p:cxnSp>
          <p:nvCxnSpPr>
            <p:cNvPr id="21" name="Straight Arrow Connector 20">
              <a:extLst>
                <a:ext uri="{FF2B5EF4-FFF2-40B4-BE49-F238E27FC236}">
                  <a16:creationId xmlns:a16="http://schemas.microsoft.com/office/drawing/2014/main" xmlns="" id="{9A3AEC9B-628B-F13D-BC90-E3492F081716}"/>
                </a:ext>
              </a:extLst>
            </p:cNvPr>
            <p:cNvCxnSpPr>
              <a:cxnSpLocks/>
              <a:stCxn id="7" idx="3"/>
            </p:cNvCxnSpPr>
            <p:nvPr/>
          </p:nvCxnSpPr>
          <p:spPr>
            <a:xfrm flipH="1">
              <a:off x="3559277" y="4047769"/>
              <a:ext cx="1409436" cy="1030592"/>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xmlns="" id="{40E086D1-3C5D-0086-4FEE-02831D55747F}"/>
                </a:ext>
              </a:extLst>
            </p:cNvPr>
            <p:cNvSpPr/>
            <p:nvPr/>
          </p:nvSpPr>
          <p:spPr>
            <a:xfrm>
              <a:off x="1266868" y="5152103"/>
              <a:ext cx="2467897" cy="1275733"/>
            </a:xfrm>
            <a:prstGeom prst="round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o-RO" dirty="0">
                  <a:solidFill>
                    <a:schemeClr val="tx1"/>
                  </a:solidFill>
                </a:rPr>
                <a:t>Amenajare spații</a:t>
              </a:r>
            </a:p>
            <a:p>
              <a:pPr marL="285750" indent="-285750" algn="ctr">
                <a:buFont typeface="Wingdings" panose="05000000000000000000" pitchFamily="2" charset="2"/>
                <a:buChar char="ü"/>
              </a:pPr>
              <a:r>
                <a:rPr lang="ro-RO" dirty="0">
                  <a:solidFill>
                    <a:schemeClr val="tx1"/>
                  </a:solidFill>
                </a:rPr>
                <a:t>Formarea cadrelor didactice</a:t>
              </a:r>
              <a:endParaRPr lang="en-US" dirty="0">
                <a:solidFill>
                  <a:schemeClr val="tx1"/>
                </a:solidFill>
              </a:endParaRPr>
            </a:p>
          </p:txBody>
        </p:sp>
      </p:grpSp>
      <p:grpSp>
        <p:nvGrpSpPr>
          <p:cNvPr id="8" name="Group 7">
            <a:extLst>
              <a:ext uri="{FF2B5EF4-FFF2-40B4-BE49-F238E27FC236}">
                <a16:creationId xmlns:a16="http://schemas.microsoft.com/office/drawing/2014/main" xmlns="" id="{F6C0C66B-A5F6-79B7-7502-E6D5AFA4069A}"/>
              </a:ext>
            </a:extLst>
          </p:cNvPr>
          <p:cNvGrpSpPr/>
          <p:nvPr/>
        </p:nvGrpSpPr>
        <p:grpSpPr>
          <a:xfrm>
            <a:off x="4862051" y="4313903"/>
            <a:ext cx="2467897" cy="2553929"/>
            <a:chOff x="4862051" y="4304071"/>
            <a:chExt cx="2467897" cy="2553929"/>
          </a:xfrm>
        </p:grpSpPr>
        <p:cxnSp>
          <p:nvCxnSpPr>
            <p:cNvPr id="19" name="Straight Arrow Connector 18">
              <a:extLst>
                <a:ext uri="{FF2B5EF4-FFF2-40B4-BE49-F238E27FC236}">
                  <a16:creationId xmlns:a16="http://schemas.microsoft.com/office/drawing/2014/main" xmlns="" id="{35818E50-FD05-14B0-4916-24F3E6736EB6}"/>
                </a:ext>
              </a:extLst>
            </p:cNvPr>
            <p:cNvCxnSpPr>
              <a:stCxn id="7" idx="4"/>
            </p:cNvCxnSpPr>
            <p:nvPr/>
          </p:nvCxnSpPr>
          <p:spPr>
            <a:xfrm>
              <a:off x="5997677" y="4304071"/>
              <a:ext cx="19665" cy="127573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xmlns="" id="{86780445-392F-E976-39AF-D8EA7BF46656}"/>
                </a:ext>
              </a:extLst>
            </p:cNvPr>
            <p:cNvSpPr/>
            <p:nvPr/>
          </p:nvSpPr>
          <p:spPr>
            <a:xfrm>
              <a:off x="4862051" y="5582267"/>
              <a:ext cx="2467897" cy="1275733"/>
            </a:xfrm>
            <a:prstGeom prst="round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o-RO" dirty="0">
                  <a:solidFill>
                    <a:schemeClr val="tx1"/>
                  </a:solidFill>
                </a:rPr>
                <a:t>Organizare excursii</a:t>
              </a:r>
              <a:endParaRPr lang="en-US" dirty="0">
                <a:solidFill>
                  <a:schemeClr val="tx1"/>
                </a:solidFill>
              </a:endParaRPr>
            </a:p>
          </p:txBody>
        </p:sp>
      </p:grpSp>
      <p:grpSp>
        <p:nvGrpSpPr>
          <p:cNvPr id="6" name="Group 5">
            <a:extLst>
              <a:ext uri="{FF2B5EF4-FFF2-40B4-BE49-F238E27FC236}">
                <a16:creationId xmlns:a16="http://schemas.microsoft.com/office/drawing/2014/main" xmlns="" id="{5CF0B5BC-4C4F-7DD2-E6F4-59D9DB51A57C}"/>
              </a:ext>
            </a:extLst>
          </p:cNvPr>
          <p:cNvGrpSpPr/>
          <p:nvPr/>
        </p:nvGrpSpPr>
        <p:grpSpPr>
          <a:xfrm>
            <a:off x="7026640" y="4047769"/>
            <a:ext cx="3813426" cy="2169903"/>
            <a:chOff x="7026640" y="4047769"/>
            <a:chExt cx="3813426" cy="2169903"/>
          </a:xfrm>
        </p:grpSpPr>
        <p:cxnSp>
          <p:nvCxnSpPr>
            <p:cNvPr id="17" name="Straight Arrow Connector 16">
              <a:extLst>
                <a:ext uri="{FF2B5EF4-FFF2-40B4-BE49-F238E27FC236}">
                  <a16:creationId xmlns:a16="http://schemas.microsoft.com/office/drawing/2014/main" xmlns="" id="{5BB64E3A-8C9A-80D2-D2D0-60D31593D330}"/>
                </a:ext>
              </a:extLst>
            </p:cNvPr>
            <p:cNvCxnSpPr>
              <a:stCxn id="7" idx="5"/>
            </p:cNvCxnSpPr>
            <p:nvPr/>
          </p:nvCxnSpPr>
          <p:spPr>
            <a:xfrm>
              <a:off x="7026640" y="4047769"/>
              <a:ext cx="1271786" cy="119282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00957792-D30A-FD6D-917A-F97E671852AB}"/>
                </a:ext>
              </a:extLst>
            </p:cNvPr>
            <p:cNvSpPr/>
            <p:nvPr/>
          </p:nvSpPr>
          <p:spPr>
            <a:xfrm>
              <a:off x="8372169" y="4941939"/>
              <a:ext cx="2467897" cy="1275733"/>
            </a:xfrm>
            <a:prstGeom prst="round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o-RO" dirty="0">
                  <a:solidFill>
                    <a:schemeClr val="tx1"/>
                  </a:solidFill>
                </a:rPr>
                <a:t>Organizare ore remediale</a:t>
              </a:r>
            </a:p>
            <a:p>
              <a:pPr marL="285750" indent="-285750" algn="ctr">
                <a:buFont typeface="Wingdings" panose="05000000000000000000" pitchFamily="2" charset="2"/>
                <a:buChar char="ü"/>
              </a:pPr>
              <a:r>
                <a:rPr lang="ro-RO" dirty="0">
                  <a:solidFill>
                    <a:schemeClr val="tx1"/>
                  </a:solidFill>
                </a:rPr>
                <a:t>Activități extracurriculare</a:t>
              </a:r>
            </a:p>
          </p:txBody>
        </p:sp>
      </p:grpSp>
      <p:grpSp>
        <p:nvGrpSpPr>
          <p:cNvPr id="5" name="Group 4">
            <a:extLst>
              <a:ext uri="{FF2B5EF4-FFF2-40B4-BE49-F238E27FC236}">
                <a16:creationId xmlns:a16="http://schemas.microsoft.com/office/drawing/2014/main" xmlns="" id="{A87405F4-CBE1-7D15-A411-035BD014AA81}"/>
              </a:ext>
            </a:extLst>
          </p:cNvPr>
          <p:cNvGrpSpPr/>
          <p:nvPr/>
        </p:nvGrpSpPr>
        <p:grpSpPr>
          <a:xfrm>
            <a:off x="7452851" y="2772036"/>
            <a:ext cx="4144297" cy="1385767"/>
            <a:chOff x="7452851" y="2772036"/>
            <a:chExt cx="4144297" cy="1275733"/>
          </a:xfrm>
        </p:grpSpPr>
        <p:cxnSp>
          <p:nvCxnSpPr>
            <p:cNvPr id="15" name="Straight Arrow Connector 14">
              <a:extLst>
                <a:ext uri="{FF2B5EF4-FFF2-40B4-BE49-F238E27FC236}">
                  <a16:creationId xmlns:a16="http://schemas.microsoft.com/office/drawing/2014/main" xmlns="" id="{4ED76F4A-9081-2D08-6E03-DC0538818087}"/>
                </a:ext>
              </a:extLst>
            </p:cNvPr>
            <p:cNvCxnSpPr>
              <a:stCxn id="7" idx="6"/>
            </p:cNvCxnSpPr>
            <p:nvPr/>
          </p:nvCxnSpPr>
          <p:spPr>
            <a:xfrm>
              <a:off x="7452851" y="3429000"/>
              <a:ext cx="1661652"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xmlns="" id="{5D802426-F3B0-7727-4A2F-21A5510AD9ED}"/>
                </a:ext>
              </a:extLst>
            </p:cNvPr>
            <p:cNvSpPr/>
            <p:nvPr/>
          </p:nvSpPr>
          <p:spPr>
            <a:xfrm>
              <a:off x="9129251" y="2772036"/>
              <a:ext cx="2467897" cy="1275733"/>
            </a:xfrm>
            <a:prstGeom prst="round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o-RO" dirty="0">
                  <a:solidFill>
                    <a:schemeClr val="tx1"/>
                  </a:solidFill>
                </a:rPr>
                <a:t>Acordare masă caldă</a:t>
              </a:r>
            </a:p>
            <a:p>
              <a:pPr marL="285750" indent="-285750" algn="ctr">
                <a:buFont typeface="Wingdings" panose="05000000000000000000" pitchFamily="2" charset="2"/>
                <a:buChar char="ü"/>
              </a:pPr>
              <a:r>
                <a:rPr lang="en-US" dirty="0" err="1">
                  <a:solidFill>
                    <a:schemeClr val="tx1"/>
                  </a:solidFill>
                </a:rPr>
                <a:t>Servicii</a:t>
              </a:r>
              <a:r>
                <a:rPr lang="en-US" dirty="0">
                  <a:solidFill>
                    <a:schemeClr val="tx1"/>
                  </a:solidFill>
                </a:rPr>
                <a:t> de </a:t>
              </a:r>
              <a:r>
                <a:rPr lang="en-US" dirty="0" err="1">
                  <a:solidFill>
                    <a:schemeClr val="tx1"/>
                  </a:solidFill>
                </a:rPr>
                <a:t>consiliere</a:t>
              </a:r>
              <a:r>
                <a:rPr lang="en-US" dirty="0">
                  <a:solidFill>
                    <a:schemeClr val="tx1"/>
                  </a:solidFill>
                </a:rPr>
                <a:t> </a:t>
              </a:r>
            </a:p>
          </p:txBody>
        </p:sp>
      </p:grpSp>
      <p:grpSp>
        <p:nvGrpSpPr>
          <p:cNvPr id="4" name="Group 3">
            <a:extLst>
              <a:ext uri="{FF2B5EF4-FFF2-40B4-BE49-F238E27FC236}">
                <a16:creationId xmlns:a16="http://schemas.microsoft.com/office/drawing/2014/main" xmlns="" id="{73F11D28-5513-AE45-85BC-6C9D1726D780}"/>
              </a:ext>
            </a:extLst>
          </p:cNvPr>
          <p:cNvGrpSpPr/>
          <p:nvPr/>
        </p:nvGrpSpPr>
        <p:grpSpPr>
          <a:xfrm>
            <a:off x="7026640" y="492843"/>
            <a:ext cx="3877335" cy="2317388"/>
            <a:chOff x="7026640" y="492843"/>
            <a:chExt cx="3877335" cy="2317388"/>
          </a:xfrm>
        </p:grpSpPr>
        <p:cxnSp>
          <p:nvCxnSpPr>
            <p:cNvPr id="13" name="Straight Arrow Connector 12">
              <a:extLst>
                <a:ext uri="{FF2B5EF4-FFF2-40B4-BE49-F238E27FC236}">
                  <a16:creationId xmlns:a16="http://schemas.microsoft.com/office/drawing/2014/main" xmlns="" id="{9CA95B30-6434-798C-AD77-0979E3B0C9CC}"/>
                </a:ext>
              </a:extLst>
            </p:cNvPr>
            <p:cNvCxnSpPr>
              <a:stCxn id="7" idx="7"/>
            </p:cNvCxnSpPr>
            <p:nvPr/>
          </p:nvCxnSpPr>
          <p:spPr>
            <a:xfrm flipV="1">
              <a:off x="7026640" y="1779639"/>
              <a:ext cx="1507758" cy="1030592"/>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xmlns="" id="{BACA7BF8-9118-1A8F-50A9-B72147DBB92F}"/>
                </a:ext>
              </a:extLst>
            </p:cNvPr>
            <p:cNvSpPr/>
            <p:nvPr/>
          </p:nvSpPr>
          <p:spPr>
            <a:xfrm>
              <a:off x="8436078" y="492843"/>
              <a:ext cx="2467897" cy="1275733"/>
            </a:xfrm>
            <a:prstGeom prst="roundRect">
              <a:avLst/>
            </a:prstGeom>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ro-RO" dirty="0">
                  <a:solidFill>
                    <a:schemeClr val="tx1"/>
                  </a:solidFill>
                </a:rPr>
                <a:t>Acțiuni de prevenție </a:t>
              </a:r>
            </a:p>
            <a:p>
              <a:pPr marL="285750" indent="-285750" algn="ctr">
                <a:buFont typeface="Wingdings" panose="05000000000000000000" pitchFamily="2" charset="2"/>
                <a:buChar char="ü"/>
              </a:pPr>
              <a:r>
                <a:rPr lang="ro-RO" dirty="0">
                  <a:solidFill>
                    <a:schemeClr val="tx1"/>
                  </a:solidFill>
                </a:rPr>
                <a:t>Acțiuni de intervenție</a:t>
              </a:r>
              <a:endParaRPr lang="en-US" dirty="0">
                <a:solidFill>
                  <a:schemeClr val="tx1"/>
                </a:solidFill>
              </a:endParaRPr>
            </a:p>
          </p:txBody>
        </p:sp>
      </p:grpSp>
      <p:grpSp>
        <p:nvGrpSpPr>
          <p:cNvPr id="3" name="Group 2">
            <a:extLst>
              <a:ext uri="{FF2B5EF4-FFF2-40B4-BE49-F238E27FC236}">
                <a16:creationId xmlns:a16="http://schemas.microsoft.com/office/drawing/2014/main" xmlns="" id="{D178F690-1C1B-321B-0BD3-39038CDFFFB8}"/>
              </a:ext>
            </a:extLst>
          </p:cNvPr>
          <p:cNvGrpSpPr/>
          <p:nvPr/>
        </p:nvGrpSpPr>
        <p:grpSpPr>
          <a:xfrm>
            <a:off x="4763727" y="9833"/>
            <a:ext cx="2467897" cy="2544096"/>
            <a:chOff x="4763727" y="9833"/>
            <a:chExt cx="2467897" cy="2544096"/>
          </a:xfrm>
        </p:grpSpPr>
        <p:cxnSp>
          <p:nvCxnSpPr>
            <p:cNvPr id="11" name="Straight Arrow Connector 10">
              <a:extLst>
                <a:ext uri="{FF2B5EF4-FFF2-40B4-BE49-F238E27FC236}">
                  <a16:creationId xmlns:a16="http://schemas.microsoft.com/office/drawing/2014/main" xmlns="" id="{CE8EB14D-4532-B640-8D34-89F54D4B3CCF}"/>
                </a:ext>
              </a:extLst>
            </p:cNvPr>
            <p:cNvCxnSpPr>
              <a:stCxn id="7" idx="0"/>
            </p:cNvCxnSpPr>
            <p:nvPr/>
          </p:nvCxnSpPr>
          <p:spPr>
            <a:xfrm flipV="1">
              <a:off x="5997677" y="1278194"/>
              <a:ext cx="19665" cy="127573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xmlns="" id="{97CCD329-916E-63CA-9988-CD44DDCA85D0}"/>
                </a:ext>
              </a:extLst>
            </p:cNvPr>
            <p:cNvSpPr/>
            <p:nvPr/>
          </p:nvSpPr>
          <p:spPr>
            <a:xfrm>
              <a:off x="4763727" y="9833"/>
              <a:ext cx="2467897" cy="1275733"/>
            </a:xfrm>
            <a:prstGeom prst="roundRect">
              <a:avLst/>
            </a:prstGeom>
            <a:solidFill>
              <a:schemeClr val="accent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600" dirty="0" err="1">
                  <a:solidFill>
                    <a:schemeClr val="tx1"/>
                  </a:solidFill>
                </a:rPr>
                <a:t>Reducerea</a:t>
              </a:r>
              <a:r>
                <a:rPr lang="en-US" sz="1600" dirty="0">
                  <a:solidFill>
                    <a:schemeClr val="tx1"/>
                  </a:solidFill>
                </a:rPr>
                <a:t> </a:t>
              </a:r>
              <a:r>
                <a:rPr lang="en-US" sz="1600" dirty="0" err="1">
                  <a:solidFill>
                    <a:schemeClr val="tx1"/>
                  </a:solidFill>
                </a:rPr>
                <a:t>abandonului</a:t>
              </a:r>
              <a:r>
                <a:rPr lang="en-US" sz="1600" dirty="0">
                  <a:solidFill>
                    <a:schemeClr val="tx1"/>
                  </a:solidFill>
                </a:rPr>
                <a:t> </a:t>
              </a:r>
              <a:r>
                <a:rPr lang="ro-RO" sz="1600" dirty="0">
                  <a:solidFill>
                    <a:schemeClr val="tx1"/>
                  </a:solidFill>
                </a:rPr>
                <a:t>școlar</a:t>
              </a:r>
            </a:p>
            <a:p>
              <a:pPr marL="285750" indent="-285750">
                <a:buFont typeface="Wingdings" panose="05000000000000000000" pitchFamily="2" charset="2"/>
                <a:buChar char="ü"/>
              </a:pPr>
              <a:r>
                <a:rPr lang="ro-RO" sz="1600" dirty="0">
                  <a:solidFill>
                    <a:schemeClr val="tx1"/>
                  </a:solidFill>
                </a:rPr>
                <a:t>Asumarea indicatorilor de </a:t>
              </a:r>
              <a:r>
                <a:rPr lang="en-US" sz="1600" dirty="0" err="1">
                  <a:solidFill>
                    <a:schemeClr val="tx1"/>
                  </a:solidFill>
                </a:rPr>
                <a:t>rezultat</a:t>
              </a:r>
              <a:endParaRPr lang="en-US" sz="1600" dirty="0">
                <a:solidFill>
                  <a:schemeClr val="tx1"/>
                </a:solidFill>
              </a:endParaRPr>
            </a:p>
          </p:txBody>
        </p:sp>
      </p:grpSp>
      <p:cxnSp>
        <p:nvCxnSpPr>
          <p:cNvPr id="2" name="Straight Connector 1">
            <a:extLst>
              <a:ext uri="{FF2B5EF4-FFF2-40B4-BE49-F238E27FC236}">
                <a16:creationId xmlns:a16="http://schemas.microsoft.com/office/drawing/2014/main" xmlns="" id="{44CF88D7-A254-0E57-0562-03A707265DE5}"/>
              </a:ext>
            </a:extLst>
          </p:cNvPr>
          <p:cNvCxnSpPr>
            <a:cxnSpLocks/>
          </p:cNvCxnSpPr>
          <p:nvPr/>
        </p:nvCxnSpPr>
        <p:spPr>
          <a:xfrm>
            <a:off x="717755" y="281959"/>
            <a:ext cx="0" cy="6576041"/>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781835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514</TotalTime>
  <Words>1324</Words>
  <Application>Microsoft Office PowerPoint</Application>
  <PresentationFormat>Custom</PresentationFormat>
  <Paragraphs>105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GradientVTI</vt:lpstr>
      <vt:lpstr>  </vt:lpstr>
      <vt:lpstr>Ce este PNRAS?</vt:lpstr>
      <vt:lpstr>Obiectivele proiectului: </vt:lpstr>
      <vt:lpstr>Slide 4</vt:lpstr>
      <vt:lpstr>Slide 5</vt:lpstr>
      <vt:lpstr>REZULTATE AȘTEPTATE:</vt:lpstr>
      <vt:lpstr>Modulul MATE (SIIIR)</vt:lpstr>
      <vt:lpstr>Indicatorii de rezultat </vt:lpstr>
      <vt:lpstr>Slide 9</vt:lpstr>
      <vt:lpstr>Slide 10</vt:lpstr>
      <vt:lpstr>Slide 11</vt:lpstr>
      <vt:lpstr>Slide 12</vt:lpstr>
      <vt:lpstr>Slide 13</vt:lpstr>
      <vt:lpstr>Slide 14</vt:lpstr>
      <vt:lpstr>Digitalizare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Schema de Granturi: Programul Național pentru Reducerea Abandonului Școlar  Beneficiar: Şcoala Gimnazială Lopadea Nouă  Titlul proiectului: “Plan de remediere a abandonului școlar la Școala Gimnazială Lopadea Nouă”   Contract de finanțare ISJ Alba/Nr. 6463/27.09.2022  Cod proiect: F-PNRAS-1-2022-2389</dc:title>
  <dc:creator>Ladislau-Alexandru Horvath</dc:creator>
  <cp:lastModifiedBy>Lenovo6</cp:lastModifiedBy>
  <cp:revision>29</cp:revision>
  <dcterms:created xsi:type="dcterms:W3CDTF">2024-01-26T14:32:49Z</dcterms:created>
  <dcterms:modified xsi:type="dcterms:W3CDTF">2024-11-15T11:30:57Z</dcterms:modified>
</cp:coreProperties>
</file>