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63" r:id="rId4"/>
    <p:sldId id="266" r:id="rId5"/>
    <p:sldId id="267" r:id="rId6"/>
    <p:sldId id="257" r:id="rId7"/>
    <p:sldId id="258" r:id="rId8"/>
    <p:sldId id="260" r:id="rId9"/>
    <p:sldId id="259" r:id="rId10"/>
    <p:sldId id="262" r:id="rId11"/>
    <p:sldId id="264" r:id="rId12"/>
    <p:sldId id="265" r:id="rId13"/>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810B841-0476-4038-A253-CB2E299835A5}" type="datetimeFigureOut">
              <a:rPr lang="ro-RO" smtClean="0"/>
              <a:pPr/>
              <a:t>19.01.2025</a:t>
            </a:fld>
            <a:endParaRPr lang="ro-RO"/>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ro-RO"/>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368C6BA-92FA-4E82-9D35-8217FF801EC1}"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10B841-0476-4038-A253-CB2E299835A5}" type="datetimeFigureOut">
              <a:rPr lang="ro-RO" smtClean="0"/>
              <a:pPr/>
              <a:t>19.01.2025</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F368C6BA-92FA-4E82-9D35-8217FF801EC1}"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10B841-0476-4038-A253-CB2E299835A5}" type="datetimeFigureOut">
              <a:rPr lang="ro-RO" smtClean="0"/>
              <a:pPr/>
              <a:t>19.01.2025</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F368C6BA-92FA-4E82-9D35-8217FF801EC1}"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10B841-0476-4038-A253-CB2E299835A5}" type="datetimeFigureOut">
              <a:rPr lang="ro-RO" smtClean="0"/>
              <a:pPr/>
              <a:t>19.01.2025</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F368C6BA-92FA-4E82-9D35-8217FF801EC1}" type="slidenum">
              <a:rPr lang="ro-RO" smtClean="0"/>
              <a:pPr/>
              <a:t>‹#›</a:t>
            </a:fld>
            <a:endParaRPr lang="ro-RO"/>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10B841-0476-4038-A253-CB2E299835A5}" type="datetimeFigureOut">
              <a:rPr lang="ro-RO" smtClean="0"/>
              <a:pPr/>
              <a:t>19.01.2025</a:t>
            </a:fld>
            <a:endParaRPr lang="ro-RO"/>
          </a:p>
        </p:txBody>
      </p:sp>
      <p:sp>
        <p:nvSpPr>
          <p:cNvPr id="5" name="Footer Placeholder 4"/>
          <p:cNvSpPr>
            <a:spLocks noGrp="1"/>
          </p:cNvSpPr>
          <p:nvPr>
            <p:ph type="ftr" sz="quarter" idx="11"/>
          </p:nvPr>
        </p:nvSpPr>
        <p:spPr/>
        <p:txBody>
          <a:bodyPr/>
          <a:lstStyle>
            <a:extLst/>
          </a:lstStyle>
          <a:p>
            <a:endParaRPr lang="ro-RO"/>
          </a:p>
        </p:txBody>
      </p:sp>
      <p:sp>
        <p:nvSpPr>
          <p:cNvPr id="6" name="Slide Number Placeholder 5"/>
          <p:cNvSpPr>
            <a:spLocks noGrp="1"/>
          </p:cNvSpPr>
          <p:nvPr>
            <p:ph type="sldNum" sz="quarter" idx="12"/>
          </p:nvPr>
        </p:nvSpPr>
        <p:spPr/>
        <p:txBody>
          <a:bodyPr/>
          <a:lstStyle>
            <a:extLst/>
          </a:lstStyle>
          <a:p>
            <a:fld id="{F368C6BA-92FA-4E82-9D35-8217FF801EC1}" type="slidenum">
              <a:rPr lang="ro-RO" smtClean="0"/>
              <a:pPr/>
              <a:t>‹#›</a:t>
            </a:fld>
            <a:endParaRPr lang="ro-RO"/>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10B841-0476-4038-A253-CB2E299835A5}" type="datetimeFigureOut">
              <a:rPr lang="ro-RO" smtClean="0"/>
              <a:pPr/>
              <a:t>19.01.2025</a:t>
            </a:fld>
            <a:endParaRPr lang="ro-RO"/>
          </a:p>
        </p:txBody>
      </p:sp>
      <p:sp>
        <p:nvSpPr>
          <p:cNvPr id="6" name="Footer Placeholder 5"/>
          <p:cNvSpPr>
            <a:spLocks noGrp="1"/>
          </p:cNvSpPr>
          <p:nvPr>
            <p:ph type="ftr" sz="quarter" idx="11"/>
          </p:nvPr>
        </p:nvSpPr>
        <p:spPr/>
        <p:txBody>
          <a:bodyPr/>
          <a:lstStyle>
            <a:extLst/>
          </a:lstStyle>
          <a:p>
            <a:endParaRPr lang="ro-RO"/>
          </a:p>
        </p:txBody>
      </p:sp>
      <p:sp>
        <p:nvSpPr>
          <p:cNvPr id="7" name="Slide Number Placeholder 6"/>
          <p:cNvSpPr>
            <a:spLocks noGrp="1"/>
          </p:cNvSpPr>
          <p:nvPr>
            <p:ph type="sldNum" sz="quarter" idx="12"/>
          </p:nvPr>
        </p:nvSpPr>
        <p:spPr/>
        <p:txBody>
          <a:bodyPr/>
          <a:lstStyle>
            <a:extLst/>
          </a:lstStyle>
          <a:p>
            <a:fld id="{F368C6BA-92FA-4E82-9D35-8217FF801EC1}" type="slidenum">
              <a:rPr lang="ro-RO" smtClean="0"/>
              <a:pPr/>
              <a:t>‹#›</a:t>
            </a:fld>
            <a:endParaRPr lang="ro-RO"/>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10B841-0476-4038-A253-CB2E299835A5}" type="datetimeFigureOut">
              <a:rPr lang="ro-RO" smtClean="0"/>
              <a:pPr/>
              <a:t>19.01.2025</a:t>
            </a:fld>
            <a:endParaRPr lang="ro-RO"/>
          </a:p>
        </p:txBody>
      </p:sp>
      <p:sp>
        <p:nvSpPr>
          <p:cNvPr id="8" name="Footer Placeholder 7"/>
          <p:cNvSpPr>
            <a:spLocks noGrp="1"/>
          </p:cNvSpPr>
          <p:nvPr>
            <p:ph type="ftr" sz="quarter" idx="11"/>
          </p:nvPr>
        </p:nvSpPr>
        <p:spPr/>
        <p:txBody>
          <a:bodyPr/>
          <a:lstStyle>
            <a:extLst/>
          </a:lstStyle>
          <a:p>
            <a:endParaRPr lang="ro-RO"/>
          </a:p>
        </p:txBody>
      </p:sp>
      <p:sp>
        <p:nvSpPr>
          <p:cNvPr id="9" name="Slide Number Placeholder 8"/>
          <p:cNvSpPr>
            <a:spLocks noGrp="1"/>
          </p:cNvSpPr>
          <p:nvPr>
            <p:ph type="sldNum" sz="quarter" idx="12"/>
          </p:nvPr>
        </p:nvSpPr>
        <p:spPr/>
        <p:txBody>
          <a:bodyPr/>
          <a:lstStyle>
            <a:extLst/>
          </a:lstStyle>
          <a:p>
            <a:fld id="{F368C6BA-92FA-4E82-9D35-8217FF801EC1}"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810B841-0476-4038-A253-CB2E299835A5}" type="datetimeFigureOut">
              <a:rPr lang="ro-RO" smtClean="0"/>
              <a:pPr/>
              <a:t>19.01.2025</a:t>
            </a:fld>
            <a:endParaRPr lang="ro-RO"/>
          </a:p>
        </p:txBody>
      </p:sp>
      <p:sp>
        <p:nvSpPr>
          <p:cNvPr id="4" name="Footer Placeholder 3"/>
          <p:cNvSpPr>
            <a:spLocks noGrp="1"/>
          </p:cNvSpPr>
          <p:nvPr>
            <p:ph type="ftr" sz="quarter" idx="11"/>
          </p:nvPr>
        </p:nvSpPr>
        <p:spPr/>
        <p:txBody>
          <a:bodyPr/>
          <a:lstStyle>
            <a:extLst/>
          </a:lstStyle>
          <a:p>
            <a:endParaRPr lang="ro-RO"/>
          </a:p>
        </p:txBody>
      </p:sp>
      <p:sp>
        <p:nvSpPr>
          <p:cNvPr id="5" name="Slide Number Placeholder 4"/>
          <p:cNvSpPr>
            <a:spLocks noGrp="1"/>
          </p:cNvSpPr>
          <p:nvPr>
            <p:ph type="sldNum" sz="quarter" idx="12"/>
          </p:nvPr>
        </p:nvSpPr>
        <p:spPr/>
        <p:txBody>
          <a:bodyPr/>
          <a:lstStyle>
            <a:extLst/>
          </a:lstStyle>
          <a:p>
            <a:fld id="{F368C6BA-92FA-4E82-9D35-8217FF801EC1}" type="slidenum">
              <a:rPr lang="ro-RO" smtClean="0"/>
              <a:pPr/>
              <a:t>‹#›</a:t>
            </a:fld>
            <a:endParaRPr lang="ro-RO"/>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810B841-0476-4038-A253-CB2E299835A5}" type="datetimeFigureOut">
              <a:rPr lang="ro-RO" smtClean="0"/>
              <a:pPr/>
              <a:t>19.01.2025</a:t>
            </a:fld>
            <a:endParaRPr lang="ro-RO"/>
          </a:p>
        </p:txBody>
      </p:sp>
      <p:sp>
        <p:nvSpPr>
          <p:cNvPr id="3" name="Footer Placeholder 2"/>
          <p:cNvSpPr>
            <a:spLocks noGrp="1"/>
          </p:cNvSpPr>
          <p:nvPr>
            <p:ph type="ftr" sz="quarter" idx="11"/>
          </p:nvPr>
        </p:nvSpPr>
        <p:spPr/>
        <p:txBody>
          <a:bodyPr/>
          <a:lstStyle>
            <a:extLst/>
          </a:lstStyle>
          <a:p>
            <a:endParaRPr lang="ro-RO"/>
          </a:p>
        </p:txBody>
      </p:sp>
      <p:sp>
        <p:nvSpPr>
          <p:cNvPr id="4" name="Slide Number Placeholder 3"/>
          <p:cNvSpPr>
            <a:spLocks noGrp="1"/>
          </p:cNvSpPr>
          <p:nvPr>
            <p:ph type="sldNum" sz="quarter" idx="12"/>
          </p:nvPr>
        </p:nvSpPr>
        <p:spPr/>
        <p:txBody>
          <a:bodyPr/>
          <a:lstStyle>
            <a:extLst/>
          </a:lstStyle>
          <a:p>
            <a:fld id="{F368C6BA-92FA-4E82-9D35-8217FF801EC1}"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810B841-0476-4038-A253-CB2E299835A5}" type="datetimeFigureOut">
              <a:rPr lang="ro-RO" smtClean="0"/>
              <a:pPr/>
              <a:t>19.01.2025</a:t>
            </a:fld>
            <a:endParaRPr lang="ro-RO"/>
          </a:p>
        </p:txBody>
      </p:sp>
      <p:sp>
        <p:nvSpPr>
          <p:cNvPr id="6" name="Footer Placeholder 5"/>
          <p:cNvSpPr>
            <a:spLocks noGrp="1"/>
          </p:cNvSpPr>
          <p:nvPr>
            <p:ph type="ftr" sz="quarter" idx="11"/>
          </p:nvPr>
        </p:nvSpPr>
        <p:spPr/>
        <p:txBody>
          <a:bodyPr/>
          <a:lstStyle>
            <a:extLst/>
          </a:lstStyle>
          <a:p>
            <a:endParaRPr lang="ro-RO"/>
          </a:p>
        </p:txBody>
      </p:sp>
      <p:sp>
        <p:nvSpPr>
          <p:cNvPr id="7" name="Slide Number Placeholder 6"/>
          <p:cNvSpPr>
            <a:spLocks noGrp="1"/>
          </p:cNvSpPr>
          <p:nvPr>
            <p:ph type="sldNum" sz="quarter" idx="12"/>
          </p:nvPr>
        </p:nvSpPr>
        <p:spPr/>
        <p:txBody>
          <a:bodyPr/>
          <a:lstStyle>
            <a:extLst/>
          </a:lstStyle>
          <a:p>
            <a:fld id="{F368C6BA-92FA-4E82-9D35-8217FF801EC1}"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810B841-0476-4038-A253-CB2E299835A5}" type="datetimeFigureOut">
              <a:rPr lang="ro-RO" smtClean="0"/>
              <a:pPr/>
              <a:t>19.01.2025</a:t>
            </a:fld>
            <a:endParaRPr lang="ro-RO"/>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o-RO"/>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368C6BA-92FA-4E82-9D35-8217FF801EC1}" type="slidenum">
              <a:rPr lang="ro-RO" smtClean="0"/>
              <a:pPr/>
              <a:t>‹#›</a:t>
            </a:fld>
            <a:endParaRPr lang="ro-RO"/>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810B841-0476-4038-A253-CB2E299835A5}" type="datetimeFigureOut">
              <a:rPr lang="ro-RO" smtClean="0"/>
              <a:pPr/>
              <a:t>19.01.2025</a:t>
            </a:fld>
            <a:endParaRPr lang="ro-RO"/>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o-RO"/>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68C6BA-92FA-4E82-9D35-8217FF801EC1}"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548681"/>
            <a:ext cx="7484368" cy="792088"/>
          </a:xfrm>
        </p:spPr>
        <p:txBody>
          <a:bodyPr>
            <a:normAutofit fontScale="90000"/>
          </a:bodyPr>
          <a:lstStyle/>
          <a:p>
            <a:endParaRPr lang="ro-RO" dirty="0"/>
          </a:p>
        </p:txBody>
      </p:sp>
      <p:pic>
        <p:nvPicPr>
          <p:cNvPr id="8" name="Picture 7"/>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43608" y="548680"/>
            <a:ext cx="7416824" cy="814026"/>
          </a:xfrm>
          <a:prstGeom prst="rect">
            <a:avLst/>
          </a:prstGeom>
          <a:noFill/>
        </p:spPr>
      </p:pic>
      <p:sp>
        <p:nvSpPr>
          <p:cNvPr id="1029" name="Rectangle 5"/>
          <p:cNvSpPr>
            <a:spLocks noChangeArrowheads="1"/>
          </p:cNvSpPr>
          <p:nvPr/>
        </p:nvSpPr>
        <p:spPr bwMode="auto">
          <a:xfrm>
            <a:off x="899592" y="1628800"/>
            <a:ext cx="76328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Schema de Granturi: Programul Național pentru Reducerea Abandonului Școlar</a:t>
            </a:r>
            <a:endParaRPr kumimoji="0" lang="ro-RO"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Beneficiar: </a:t>
            </a:r>
            <a:r>
              <a:rPr kumimoji="0" lang="ro-RO"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ȘCOALA GIMNAZIALĂ BIRCII</a:t>
            </a:r>
            <a:endParaRPr kumimoji="0" lang="ro-RO"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Titlul proiectului: ”</a:t>
            </a:r>
            <a:r>
              <a:rPr kumimoji="0" lang="ro-RO"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ȘCOALĂ PENTRU TOȚI”</a:t>
            </a:r>
            <a:endParaRPr kumimoji="0" lang="ro-RO"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Contract de finanțare nr.  5244/20.05.2024;F-PNRAS-2-2023-0748</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899592" y="2636912"/>
            <a:ext cx="7416824" cy="1477328"/>
          </a:xfrm>
          <a:prstGeom prst="rect">
            <a:avLst/>
          </a:prstGeom>
        </p:spPr>
        <p:txBody>
          <a:bodyPr wrap="square">
            <a:spAutoFit/>
          </a:bodyPr>
          <a:lstStyle/>
          <a:p>
            <a:pPr algn="just"/>
            <a:r>
              <a:rPr lang="ro-RO" b="1" i="1" dirty="0" smtClean="0">
                <a:latin typeface="Times New Roman" pitchFamily="18" charset="0"/>
                <a:cs typeface="Times New Roman" pitchFamily="18" charset="0"/>
              </a:rPr>
              <a:t>Formarea </a:t>
            </a:r>
            <a:r>
              <a:rPr lang="ro-RO" b="1" i="1" dirty="0">
                <a:latin typeface="Times New Roman" pitchFamily="18" charset="0"/>
                <a:cs typeface="Times New Roman" pitchFamily="18" charset="0"/>
              </a:rPr>
              <a:t>continuă- cheia succesului școlar!</a:t>
            </a:r>
            <a:r>
              <a:rPr lang="ro-RO" b="1" dirty="0">
                <a:latin typeface="Times New Roman" pitchFamily="18" charset="0"/>
                <a:cs typeface="Times New Roman" pitchFamily="18" charset="0"/>
              </a:rPr>
              <a:t> -</a:t>
            </a:r>
            <a:r>
              <a:rPr lang="ro-RO" dirty="0">
                <a:latin typeface="Times New Roman" pitchFamily="18" charset="0"/>
                <a:cs typeface="Times New Roman" pitchFamily="18" charset="0"/>
              </a:rPr>
              <a:t>activități de formare a profesorilor organizate în mediul fizic/online</a:t>
            </a:r>
            <a:r>
              <a:rPr lang="ro-RO" b="1" dirty="0">
                <a:latin typeface="Times New Roman" pitchFamily="18" charset="0"/>
                <a:cs typeface="Times New Roman" pitchFamily="18" charset="0"/>
              </a:rPr>
              <a:t> </a:t>
            </a:r>
            <a:r>
              <a:rPr lang="ro-RO" dirty="0">
                <a:latin typeface="Times New Roman" pitchFamily="18" charset="0"/>
                <a:cs typeface="Times New Roman" pitchFamily="18" charset="0"/>
              </a:rPr>
              <a:t>(educație incluzivă, predarea și evaluarea diferențiată, tutorat, recuperarea pierderilor de învățare și întârzierilor de dezvoltare a competențelor, crearea unui climat școlar pozitiv și </a:t>
            </a:r>
            <a:r>
              <a:rPr lang="ro-RO" dirty="0" smtClean="0">
                <a:latin typeface="Times New Roman" pitchFamily="18" charset="0"/>
                <a:cs typeface="Times New Roman" pitchFamily="18" charset="0"/>
              </a:rPr>
              <a:t>incluziv)</a:t>
            </a:r>
            <a:endParaRPr lang="ro-RO"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Users\Lenovo6\OneDrive\Desktop\curs CCD 2024-2025\foto cursuri CCD\WhatsApp Image 2024-12-15 at 12.36.15 (4).jpeg"/>
          <p:cNvPicPr>
            <a:picLocks noGrp="1"/>
          </p:cNvPicPr>
          <p:nvPr>
            <p:ph idx="1"/>
          </p:nvPr>
        </p:nvPicPr>
        <p:blipFill>
          <a:blip r:embed="rId2" cstate="print"/>
          <a:srcRect/>
          <a:stretch>
            <a:fillRect/>
          </a:stretch>
        </p:blipFill>
        <p:spPr bwMode="auto">
          <a:xfrm>
            <a:off x="1214414" y="1142984"/>
            <a:ext cx="7000924" cy="50720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Users\Lenovo6\OneDrive\Desktop\foto cursuri CCD\WhatsApp Image 2024-12-15 at 12.36.14 (1).jpeg"/>
          <p:cNvPicPr>
            <a:picLocks noGrp="1"/>
          </p:cNvPicPr>
          <p:nvPr>
            <p:ph idx="1"/>
          </p:nvPr>
        </p:nvPicPr>
        <p:blipFill>
          <a:blip r:embed="rId2" cstate="print"/>
          <a:srcRect/>
          <a:stretch>
            <a:fillRect/>
          </a:stretch>
        </p:blipFill>
        <p:spPr bwMode="auto">
          <a:xfrm>
            <a:off x="1428728" y="1928802"/>
            <a:ext cx="6072230"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475312"/>
          </a:xfrm>
        </p:spPr>
        <p:txBody>
          <a:bodyPr/>
          <a:lstStyle/>
          <a:p>
            <a:pPr algn="ctr">
              <a:buNone/>
            </a:pPr>
            <a:r>
              <a:rPr lang="en-US" dirty="0" smtClean="0"/>
              <a:t> </a:t>
            </a:r>
            <a:endParaRPr lang="ro-RO" dirty="0" smtClean="0"/>
          </a:p>
          <a:p>
            <a:pPr>
              <a:buNone/>
            </a:pPr>
            <a:r>
              <a:rPr lang="vi-VN" sz="3200" dirty="0" smtClean="0"/>
              <a:t>„Să nu-i educăm pe copiii noştri pentru lumea de azi. Această lume nu va mai exista când ei vor fi mari şi nimic nu ne permite să ştim cum va fi lumea lor. Atunci să-i învăţăm să se adapteze</a:t>
            </a:r>
            <a:r>
              <a:rPr lang="ro-RO" sz="3200" dirty="0" smtClean="0"/>
              <a:t>”</a:t>
            </a:r>
          </a:p>
          <a:p>
            <a:pPr>
              <a:buNone/>
            </a:pPr>
            <a:r>
              <a:rPr lang="ro-RO" sz="3200" b="1" dirty="0" smtClean="0">
                <a:latin typeface="Times New Roman" pitchFamily="18" charset="0"/>
                <a:cs typeface="Times New Roman" pitchFamily="18" charset="0"/>
              </a:rPr>
              <a:t>                               </a:t>
            </a:r>
            <a:r>
              <a:rPr lang="en-US" sz="3200" b="1" dirty="0" smtClean="0"/>
              <a:t>Maria Montessori</a:t>
            </a:r>
          </a:p>
          <a:p>
            <a:pPr>
              <a:buNone/>
            </a:pPr>
            <a:endParaRPr lang="ro-RO"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ro-RO" dirty="0" smtClean="0">
                <a:latin typeface="Times New Roman" pitchFamily="18" charset="0"/>
                <a:cs typeface="Times New Roman" pitchFamily="18" charset="0"/>
              </a:rPr>
              <a:t>  </a:t>
            </a:r>
            <a:r>
              <a:rPr lang="pt-BR" dirty="0" smtClean="0">
                <a:latin typeface="Times New Roman" pitchFamily="18" charset="0"/>
                <a:cs typeface="Times New Roman" pitchFamily="18" charset="0"/>
              </a:rPr>
              <a:t>Denumirea </a:t>
            </a:r>
            <a:r>
              <a:rPr lang="pt-BR" dirty="0">
                <a:latin typeface="Times New Roman" pitchFamily="18" charset="0"/>
                <a:cs typeface="Times New Roman" pitchFamily="18" charset="0"/>
              </a:rPr>
              <a:t>programului: </a:t>
            </a:r>
            <a:endParaRPr lang="ro-RO"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   </a:t>
            </a:r>
            <a:r>
              <a:rPr lang="ro-RO" b="1" dirty="0" smtClean="0">
                <a:latin typeface="Times New Roman" pitchFamily="18" charset="0"/>
                <a:cs typeface="Times New Roman" pitchFamily="18" charset="0"/>
              </a:rPr>
              <a:t>UTILIZAREA UNOR</a:t>
            </a:r>
            <a:r>
              <a:rPr lang="ro-RO" dirty="0" smtClean="0">
                <a:latin typeface="Times New Roman" pitchFamily="18" charset="0"/>
                <a:cs typeface="Times New Roman" pitchFamily="18" charset="0"/>
              </a:rPr>
              <a:t> </a:t>
            </a:r>
            <a:r>
              <a:rPr lang="ro-RO" b="1" dirty="0" smtClean="0">
                <a:latin typeface="Times New Roman" pitchFamily="18" charset="0"/>
                <a:cs typeface="Times New Roman" pitchFamily="18" charset="0"/>
              </a:rPr>
              <a:t>METODE ŞI TEHNICI ACTIV PARTICIPATIVE PENTRU DEZVOLTAREA GÂNDIRII CREATIVE A ELEVILOR</a:t>
            </a:r>
            <a:endParaRPr lang="ro-RO" b="1" i="1" dirty="0" smtClean="0">
              <a:latin typeface="Times New Roman" pitchFamily="18" charset="0"/>
              <a:cs typeface="Times New Roman" pitchFamily="18" charset="0"/>
            </a:endParaRPr>
          </a:p>
          <a:p>
            <a:pPr>
              <a:buNone/>
            </a:pPr>
            <a:r>
              <a:rPr lang="ro-RO" dirty="0">
                <a:latin typeface="Times New Roman" pitchFamily="18" charset="0"/>
                <a:cs typeface="Times New Roman" pitchFamily="18" charset="0"/>
              </a:rPr>
              <a:t> </a:t>
            </a:r>
            <a:r>
              <a:rPr lang="ro-RO" dirty="0" smtClean="0">
                <a:latin typeface="Times New Roman" pitchFamily="18" charset="0"/>
                <a:cs typeface="Times New Roman" pitchFamily="18" charset="0"/>
              </a:rPr>
              <a:t> Fo</a:t>
            </a:r>
            <a:r>
              <a:rPr lang="ro-RO" sz="2800" dirty="0" smtClean="0">
                <a:latin typeface="Times New Roman" pitchFamily="18" charset="0"/>
                <a:cs typeface="Times New Roman" pitchFamily="18" charset="0"/>
              </a:rPr>
              <a:t>rmator: OPREA IONELA</a:t>
            </a:r>
          </a:p>
          <a:p>
            <a:pPr>
              <a:buNone/>
            </a:pPr>
            <a:r>
              <a:rPr lang="ro-RO" sz="2800" dirty="0" smtClean="0">
                <a:latin typeface="Times New Roman" pitchFamily="18" charset="0"/>
                <a:cs typeface="Times New Roman" pitchFamily="18" charset="0"/>
              </a:rPr>
              <a:t>  Responsabil </a:t>
            </a:r>
            <a:r>
              <a:rPr lang="ro-RO" sz="2800" dirty="0">
                <a:latin typeface="Times New Roman" pitchFamily="18" charset="0"/>
                <a:cs typeface="Times New Roman" pitchFamily="18" charset="0"/>
              </a:rPr>
              <a:t>program de </a:t>
            </a:r>
            <a:r>
              <a:rPr lang="ro-RO" sz="2800" dirty="0" smtClean="0">
                <a:latin typeface="Times New Roman" pitchFamily="18" charset="0"/>
                <a:cs typeface="Times New Roman" pitchFamily="18" charset="0"/>
              </a:rPr>
              <a:t>formare</a:t>
            </a:r>
            <a:r>
              <a:rPr lang="ro-RO" sz="2800" dirty="0">
                <a:latin typeface="Times New Roman" pitchFamily="18" charset="0"/>
                <a:cs typeface="Times New Roman" pitchFamily="18" charset="0"/>
              </a:rPr>
              <a:t>:</a:t>
            </a:r>
            <a:r>
              <a:rPr lang="ro-RO" sz="2800" dirty="0" smtClean="0">
                <a:latin typeface="Times New Roman" pitchFamily="18" charset="0"/>
                <a:cs typeface="Times New Roman" pitchFamily="18" charset="0"/>
              </a:rPr>
              <a:t>  MIHUȚ </a:t>
            </a:r>
            <a:r>
              <a:rPr lang="ro-RO" sz="2800" dirty="0">
                <a:latin typeface="Times New Roman" pitchFamily="18" charset="0"/>
                <a:cs typeface="Times New Roman" pitchFamily="18" charset="0"/>
              </a:rPr>
              <a:t>Cristina</a:t>
            </a:r>
          </a:p>
          <a:p>
            <a:pPr>
              <a:buNone/>
            </a:pPr>
            <a:endParaRPr lang="ro-RO" dirty="0"/>
          </a:p>
        </p:txBody>
      </p:sp>
      <p:sp>
        <p:nvSpPr>
          <p:cNvPr id="2" name="Title 1"/>
          <p:cNvSpPr>
            <a:spLocks noGrp="1"/>
          </p:cNvSpPr>
          <p:nvPr>
            <p:ph type="title"/>
          </p:nvPr>
        </p:nvSpPr>
        <p:spPr/>
        <p:txBody>
          <a:bodyPr>
            <a:normAutofit fontScale="90000"/>
          </a:bodyPr>
          <a:lstStyle/>
          <a:p>
            <a:r>
              <a:rPr lang="ro-RO" dirty="0" smtClean="0">
                <a:latin typeface="Times New Roman" pitchFamily="18" charset="0"/>
                <a:cs typeface="Times New Roman" pitchFamily="18" charset="0"/>
              </a:rPr>
              <a:t>CASA CORPULUI DIDACTIC OLT</a:t>
            </a:r>
            <a:endParaRPr lang="ro-RO"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403304"/>
          </a:xfrm>
        </p:spPr>
        <p:txBody>
          <a:bodyPr/>
          <a:lstStyle/>
          <a:p>
            <a:r>
              <a:rPr lang="ro-RO" b="1" dirty="0" smtClean="0"/>
              <a:t>MODULUL I – METODE DE ÎNVĂŢARE </a:t>
            </a:r>
            <a:endParaRPr lang="en-US" dirty="0" smtClean="0"/>
          </a:p>
          <a:p>
            <a:pPr>
              <a:buNone/>
            </a:pPr>
            <a:r>
              <a:rPr lang="ro-RO" dirty="0" smtClean="0"/>
              <a:t>( delimitări conceptuale, taxonomie, metode tradiţionale versus metode moderne).</a:t>
            </a:r>
          </a:p>
          <a:p>
            <a:r>
              <a:rPr lang="ro-RO" b="1" dirty="0" smtClean="0"/>
              <a:t>MODULUL II – METODE ACTIV - PARTICIPATIVE</a:t>
            </a:r>
            <a:endParaRPr lang="en-US" dirty="0" smtClean="0"/>
          </a:p>
          <a:p>
            <a:pPr>
              <a:buNone/>
            </a:pPr>
            <a:r>
              <a:rPr lang="ro-RO" dirty="0" smtClean="0"/>
              <a:t>( specificul metodelor activ participative, clasificarea metodelor activ participative).</a:t>
            </a:r>
          </a:p>
          <a:p>
            <a:pPr>
              <a:buNone/>
            </a:pPr>
            <a:r>
              <a:rPr lang="ro-RO" b="1" dirty="0" smtClean="0"/>
              <a:t>MODULUL III- METODE, TEHNICI SI PROCEDEE ACTIV - PARTICIPATIVE DE EFICIENTIZARE A ÎNVĂŢĂRII</a:t>
            </a:r>
            <a:endParaRPr lang="ro-R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Users\Lenovo6\Downloads\WhatsApp Image 2024-12-09 at 17.52.44 (1).jpeg"/>
          <p:cNvPicPr>
            <a:picLocks noGrp="1"/>
          </p:cNvPicPr>
          <p:nvPr>
            <p:ph idx="1"/>
          </p:nvPr>
        </p:nvPicPr>
        <p:blipFill>
          <a:blip r:embed="rId2" cstate="print"/>
          <a:srcRect/>
          <a:stretch>
            <a:fillRect/>
          </a:stretch>
        </p:blipFill>
        <p:spPr bwMode="auto">
          <a:xfrm>
            <a:off x="857224" y="642918"/>
            <a:ext cx="3500462" cy="2928958"/>
          </a:xfrm>
          <a:prstGeom prst="rect">
            <a:avLst/>
          </a:prstGeom>
          <a:noFill/>
          <a:ln w="9525">
            <a:noFill/>
            <a:miter lim="800000"/>
            <a:headEnd/>
            <a:tailEnd/>
          </a:ln>
        </p:spPr>
      </p:pic>
      <p:pic>
        <p:nvPicPr>
          <p:cNvPr id="9" name="Picture 8" descr="C:\Users\Lenovo6\Downloads\WhatsApp Image 2024-12-09 at 17.52.44 (2).jpeg"/>
          <p:cNvPicPr/>
          <p:nvPr/>
        </p:nvPicPr>
        <p:blipFill>
          <a:blip r:embed="rId3" cstate="print"/>
          <a:srcRect/>
          <a:stretch>
            <a:fillRect/>
          </a:stretch>
        </p:blipFill>
        <p:spPr bwMode="auto">
          <a:xfrm>
            <a:off x="4572000" y="714356"/>
            <a:ext cx="3429024" cy="2786082"/>
          </a:xfrm>
          <a:prstGeom prst="rect">
            <a:avLst/>
          </a:prstGeom>
          <a:noFill/>
          <a:ln w="9525">
            <a:noFill/>
            <a:miter lim="800000"/>
            <a:headEnd/>
            <a:tailEnd/>
          </a:ln>
        </p:spPr>
      </p:pic>
      <p:pic>
        <p:nvPicPr>
          <p:cNvPr id="10" name="Picture 9" descr="C:\Users\Lenovo6\Downloads\WhatsApp Image 2024-12-04 at 12.22.33.jpeg"/>
          <p:cNvPicPr/>
          <p:nvPr/>
        </p:nvPicPr>
        <p:blipFill>
          <a:blip r:embed="rId4" cstate="print"/>
          <a:srcRect/>
          <a:stretch>
            <a:fillRect/>
          </a:stretch>
        </p:blipFill>
        <p:spPr bwMode="auto">
          <a:xfrm>
            <a:off x="3143240" y="3857628"/>
            <a:ext cx="3786214"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Users\oana\Downloads\WhatsApp Image 2025-01-12 at 11.31.46 (2).jpeg"/>
          <p:cNvPicPr>
            <a:picLocks noGrp="1"/>
          </p:cNvPicPr>
          <p:nvPr>
            <p:ph idx="1"/>
          </p:nvPr>
        </p:nvPicPr>
        <p:blipFill>
          <a:blip r:embed="rId2" cstate="print"/>
          <a:srcRect/>
          <a:stretch>
            <a:fillRect/>
          </a:stretch>
        </p:blipFill>
        <p:spPr bwMode="auto">
          <a:xfrm>
            <a:off x="1214414" y="785794"/>
            <a:ext cx="2863735" cy="1953491"/>
          </a:xfrm>
          <a:prstGeom prst="rect">
            <a:avLst/>
          </a:prstGeom>
          <a:noFill/>
          <a:ln w="9525">
            <a:noFill/>
            <a:miter lim="800000"/>
            <a:headEnd/>
            <a:tailEnd/>
          </a:ln>
        </p:spPr>
      </p:pic>
      <p:pic>
        <p:nvPicPr>
          <p:cNvPr id="9" name="Picture 8" descr="C:\Users\oana\Downloads\WhatsApp Image 2025-01-12 at 11.31.45 (1).jpeg"/>
          <p:cNvPicPr/>
          <p:nvPr/>
        </p:nvPicPr>
        <p:blipFill>
          <a:blip r:embed="rId3" cstate="print"/>
          <a:srcRect/>
          <a:stretch>
            <a:fillRect/>
          </a:stretch>
        </p:blipFill>
        <p:spPr bwMode="auto">
          <a:xfrm>
            <a:off x="5357818" y="928670"/>
            <a:ext cx="2686050" cy="1948117"/>
          </a:xfrm>
          <a:prstGeom prst="rect">
            <a:avLst/>
          </a:prstGeom>
          <a:noFill/>
          <a:ln w="9525">
            <a:noFill/>
            <a:miter lim="800000"/>
            <a:headEnd/>
            <a:tailEnd/>
          </a:ln>
        </p:spPr>
      </p:pic>
      <p:pic>
        <p:nvPicPr>
          <p:cNvPr id="10" name="Picture 9" descr="C:\Users\oana\Downloads\WhatsApp Image 2025-01-12 at 11.31.46.jpeg"/>
          <p:cNvPicPr/>
          <p:nvPr/>
        </p:nvPicPr>
        <p:blipFill>
          <a:blip r:embed="rId4" cstate="print"/>
          <a:srcRect/>
          <a:stretch>
            <a:fillRect/>
          </a:stretch>
        </p:blipFill>
        <p:spPr bwMode="auto">
          <a:xfrm>
            <a:off x="928662" y="3857628"/>
            <a:ext cx="3079130" cy="2038350"/>
          </a:xfrm>
          <a:prstGeom prst="rect">
            <a:avLst/>
          </a:prstGeom>
          <a:noFill/>
          <a:ln w="9525">
            <a:noFill/>
            <a:miter lim="800000"/>
            <a:headEnd/>
            <a:tailEnd/>
          </a:ln>
        </p:spPr>
      </p:pic>
      <p:pic>
        <p:nvPicPr>
          <p:cNvPr id="11" name="Picture 10" descr="C:\Users\Lenovo6\OneDrive\Desktop\foto cursuri CCD\WhatsApp Image 2024-12-13 at 22.18.56.jpeg"/>
          <p:cNvPicPr/>
          <p:nvPr/>
        </p:nvPicPr>
        <p:blipFill>
          <a:blip r:embed="rId5" cstate="print"/>
          <a:srcRect/>
          <a:stretch>
            <a:fillRect/>
          </a:stretch>
        </p:blipFill>
        <p:spPr bwMode="auto">
          <a:xfrm>
            <a:off x="5000628" y="3714752"/>
            <a:ext cx="27940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dirty="0" smtClean="0">
                <a:latin typeface="Times New Roman" pitchFamily="18" charset="0"/>
                <a:cs typeface="Times New Roman" pitchFamily="18" charset="0"/>
              </a:rPr>
              <a:t>CĂLIMĂNEȘTI, 13-15 decembrie 2024</a:t>
            </a:r>
            <a:endParaRPr lang="ro-RO" sz="3600" dirty="0">
              <a:latin typeface="Times New Roman" pitchFamily="18" charset="0"/>
              <a:cs typeface="Times New Roman" pitchFamily="18" charset="0"/>
            </a:endParaRPr>
          </a:p>
        </p:txBody>
      </p:sp>
      <p:pic>
        <p:nvPicPr>
          <p:cNvPr id="9" name="Content Placeholder 8" descr="C:\Users\Lenovo6\OneDrive\Desktop\foto cursuri CCD\WhatsApp Image 2024-12-15 at 12.36.14 (14).jpeg"/>
          <p:cNvPicPr>
            <a:picLocks noGrp="1"/>
          </p:cNvPicPr>
          <p:nvPr>
            <p:ph idx="1"/>
          </p:nvPr>
        </p:nvPicPr>
        <p:blipFill>
          <a:blip r:embed="rId2" cstate="print"/>
          <a:srcRect/>
          <a:stretch>
            <a:fillRect/>
          </a:stretch>
        </p:blipFill>
        <p:spPr bwMode="auto">
          <a:xfrm>
            <a:off x="714349" y="1571612"/>
            <a:ext cx="7500990"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Users\Lenovo6\OneDrive\Desktop\foto cursuri CCD\WhatsApp Image 2024-12-15 at 09.36.19 (24).jpeg"/>
          <p:cNvPicPr>
            <a:picLocks noGrp="1"/>
          </p:cNvPicPr>
          <p:nvPr>
            <p:ph idx="1"/>
          </p:nvPr>
        </p:nvPicPr>
        <p:blipFill>
          <a:blip r:embed="rId2" cstate="print"/>
          <a:srcRect/>
          <a:stretch>
            <a:fillRect/>
          </a:stretch>
        </p:blipFill>
        <p:spPr bwMode="auto">
          <a:xfrm>
            <a:off x="857224" y="1071546"/>
            <a:ext cx="3786214" cy="4857784"/>
          </a:xfrm>
          <a:prstGeom prst="rect">
            <a:avLst/>
          </a:prstGeom>
          <a:noFill/>
          <a:ln w="9525">
            <a:noFill/>
            <a:miter lim="800000"/>
            <a:headEnd/>
            <a:tailEnd/>
          </a:ln>
        </p:spPr>
      </p:pic>
      <p:pic>
        <p:nvPicPr>
          <p:cNvPr id="9" name="Picture 8" descr="C:\Users\Lenovo6\OneDrive\Desktop\foto cursuri CCD\WhatsApp Image 2024-12-15 at 09.36.19 (2).jpeg"/>
          <p:cNvPicPr/>
          <p:nvPr/>
        </p:nvPicPr>
        <p:blipFill>
          <a:blip r:embed="rId3" cstate="print"/>
          <a:srcRect/>
          <a:stretch>
            <a:fillRect/>
          </a:stretch>
        </p:blipFill>
        <p:spPr bwMode="auto">
          <a:xfrm>
            <a:off x="5000628" y="1071546"/>
            <a:ext cx="3571900"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Users\Lenovo6\OneDrive\Desktop\foto cursuri CCD\WhatsApp Image 2024-12-15 at 12.36.14 (4).jpeg"/>
          <p:cNvPicPr>
            <a:picLocks noGrp="1"/>
          </p:cNvPicPr>
          <p:nvPr>
            <p:ph idx="1"/>
          </p:nvPr>
        </p:nvPicPr>
        <p:blipFill>
          <a:blip r:embed="rId2" cstate="print"/>
          <a:srcRect/>
          <a:stretch>
            <a:fillRect/>
          </a:stretch>
        </p:blipFill>
        <p:spPr bwMode="auto">
          <a:xfrm>
            <a:off x="1000100" y="1142984"/>
            <a:ext cx="7215238"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4-12-15 at 12.36.14 (1).jpeg"/>
          <p:cNvPicPr>
            <a:picLocks noGrp="1" noChangeAspect="1"/>
          </p:cNvPicPr>
          <p:nvPr>
            <p:ph idx="1"/>
          </p:nvPr>
        </p:nvPicPr>
        <p:blipFill>
          <a:blip r:embed="rId2" cstate="print"/>
          <a:stretch>
            <a:fillRect/>
          </a:stretch>
        </p:blipFill>
        <p:spPr>
          <a:xfrm>
            <a:off x="1475656" y="548680"/>
            <a:ext cx="6480720" cy="2376264"/>
          </a:xfrm>
        </p:spPr>
      </p:pic>
      <p:pic>
        <p:nvPicPr>
          <p:cNvPr id="5" name="Picture 4" descr="C:\Users\Lenovo6\OneDrive\Desktop\curs CCD 2024-2025\foto cursuri CCD\WhatsApp Image 2024-12-15 at 12.36.15 (4).jpeg"/>
          <p:cNvPicPr/>
          <p:nvPr/>
        </p:nvPicPr>
        <p:blipFill>
          <a:blip r:embed="rId3" cstate="print"/>
          <a:srcRect/>
          <a:stretch>
            <a:fillRect/>
          </a:stretch>
        </p:blipFill>
        <p:spPr bwMode="auto">
          <a:xfrm>
            <a:off x="539552" y="3573016"/>
            <a:ext cx="2880320" cy="2047875"/>
          </a:xfrm>
          <a:prstGeom prst="rect">
            <a:avLst/>
          </a:prstGeom>
          <a:noFill/>
          <a:ln w="9525">
            <a:noFill/>
            <a:miter lim="800000"/>
            <a:headEnd/>
            <a:tailEnd/>
          </a:ln>
        </p:spPr>
      </p:pic>
      <p:pic>
        <p:nvPicPr>
          <p:cNvPr id="6" name="Picture 5" descr="C:\Users\Lenovo6\OneDrive\Desktop\curs CCD 2024-2025\foto cursuri CCD\WhatsApp Image 2024-12-15 at 12.36.14 (11).jpeg"/>
          <p:cNvPicPr/>
          <p:nvPr/>
        </p:nvPicPr>
        <p:blipFill>
          <a:blip r:embed="rId4" cstate="print"/>
          <a:srcRect/>
          <a:stretch>
            <a:fillRect/>
          </a:stretch>
        </p:blipFill>
        <p:spPr bwMode="auto">
          <a:xfrm>
            <a:off x="4283968" y="3645024"/>
            <a:ext cx="3146352"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3445</TotalTime>
  <Words>166</Words>
  <Application>Microsoft Office PowerPoint</Application>
  <PresentationFormat>On-screen Show (4:3)</PresentationFormat>
  <Paragraphs>19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Slide 1</vt:lpstr>
      <vt:lpstr>CASA CORPULUI DIDACTIC OLT</vt:lpstr>
      <vt:lpstr>Slide 3</vt:lpstr>
      <vt:lpstr>Slide 4</vt:lpstr>
      <vt:lpstr>Slide 5</vt:lpstr>
      <vt:lpstr>CĂLIMĂNEȘTI, 13-15 decembrie 2024</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Lenovo6</dc:creator>
  <cp:lastModifiedBy>Lenovo6</cp:lastModifiedBy>
  <cp:revision>11</cp:revision>
  <dcterms:created xsi:type="dcterms:W3CDTF">2025-01-16T18:59:30Z</dcterms:created>
  <dcterms:modified xsi:type="dcterms:W3CDTF">2025-01-19T16:49:47Z</dcterms:modified>
</cp:coreProperties>
</file>